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1" r:id="rId3"/>
    <p:sldId id="306" r:id="rId4"/>
    <p:sldId id="284" r:id="rId5"/>
    <p:sldId id="259" r:id="rId6"/>
    <p:sldId id="262" r:id="rId7"/>
    <p:sldId id="261" r:id="rId8"/>
    <p:sldId id="263" r:id="rId9"/>
    <p:sldId id="276" r:id="rId10"/>
    <p:sldId id="311" r:id="rId11"/>
    <p:sldId id="295" r:id="rId12"/>
    <p:sldId id="296" r:id="rId13"/>
    <p:sldId id="297" r:id="rId14"/>
    <p:sldId id="300" r:id="rId15"/>
    <p:sldId id="298" r:id="rId16"/>
    <p:sldId id="301" r:id="rId17"/>
    <p:sldId id="302" r:id="rId18"/>
    <p:sldId id="303" r:id="rId19"/>
    <p:sldId id="304" r:id="rId20"/>
    <p:sldId id="299" r:id="rId21"/>
    <p:sldId id="305" r:id="rId22"/>
    <p:sldId id="307" r:id="rId23"/>
    <p:sldId id="308" r:id="rId24"/>
    <p:sldId id="309" r:id="rId25"/>
    <p:sldId id="310" r:id="rId26"/>
    <p:sldId id="291" r:id="rId27"/>
    <p:sldId id="265" r:id="rId28"/>
    <p:sldId id="266" r:id="rId29"/>
    <p:sldId id="275" r:id="rId30"/>
    <p:sldId id="267" r:id="rId31"/>
    <p:sldId id="283" r:id="rId32"/>
    <p:sldId id="282" r:id="rId33"/>
    <p:sldId id="269" r:id="rId34"/>
    <p:sldId id="271" r:id="rId35"/>
    <p:sldId id="272" r:id="rId36"/>
    <p:sldId id="273" r:id="rId37"/>
    <p:sldId id="274" r:id="rId38"/>
    <p:sldId id="258" r:id="rId3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47A1"/>
    <a:srgbClr val="80A0DA"/>
    <a:srgbClr val="0A325E"/>
    <a:srgbClr val="D1DDF3"/>
    <a:srgbClr val="C8D6F0"/>
    <a:srgbClr val="DBE4F5"/>
    <a:srgbClr val="C1D1ED"/>
    <a:srgbClr val="1565C0"/>
    <a:srgbClr val="AAC0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 varScale="1">
        <p:scale>
          <a:sx n="75" d="100"/>
          <a:sy n="75" d="100"/>
        </p:scale>
        <p:origin x="60" y="6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BF3964-21F4-4BB8-A50F-FF2DDBD3DF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949A144-4FD5-47FF-B681-7F33D92AE6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BA370F-BC29-4620-A41C-1C6240325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9F367C-6E89-410A-9895-1EC8F58A3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54BC06-0738-46FF-9F96-D64673C33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476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351047-26C3-486B-A2D7-FCB18630D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38CC55-E3C7-491E-8423-256C59CCD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7702FE-B947-4E42-BF01-99512F8AF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7AB3B1-8710-4926-9639-7F201F7FA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5AE601-83B0-400D-A3A7-4DABE04B8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51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1F8447-88C2-455B-8CF4-DA85B4DE84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E8CAAA-34E5-412E-9DC1-A95459A82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0BEC52-55C7-4B80-979D-4F41DBA85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0BAF56-7F7D-4540-8C8C-D0967FD82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6AA35C-2498-4A87-95FB-B6C810A38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289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5E6036-6AEC-4B7C-9EDC-8B873FF6F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DAD574-0451-4230-9017-CCAD00E36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677FF2-103B-4C97-A2E5-EC8F33090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62405F-33A3-4474-B156-3B2AC5CA4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86A715-445C-4553-A68F-BE16F73CE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198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46D019-FFD7-4416-B927-29E5F9804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F0CCDA-AAE2-4D15-BFCC-2F05C7046B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32B8A7-BCF4-4ADC-8A24-2A25F0124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A589FE-542D-4B81-A5AE-C70EFE0C7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9C091E-7CE5-406C-825D-0FA17D2CE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393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82DF8-57A2-4814-8873-6C578538A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12D9BB-3215-4994-A481-81F4C76474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E3D24A-879E-4237-A447-1570A9E4CE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50BBC0-7593-4162-85CF-6CA6F0D0D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D684E9-DBDB-4211-A3F9-288BEA93C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14C1C2-554C-4B8A-9163-3B2A77847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72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047979-FE58-4C99-A89A-AF59A0F68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B5DCFE-AC8C-44EA-B8E0-0EE35F41A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016E1F7-F509-4D27-BC49-EA3E17B40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83899F6-250C-4594-A79B-79DCFE02C5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B5FA5F-9295-49B0-88EB-34863E5BC2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33DA599-C577-472A-B4CC-0BAA530C4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7E0FDD-E032-42A6-8B9B-6F6F9EB34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3C94B8-943C-47EE-A279-CDB67CEA5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340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BCBD97-D50C-462E-A79C-AC31781C4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7D70EDE-D686-4E94-A0D6-41CD41D7C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52CD57-BA9E-41E2-8117-E0D2E5704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0762AB-6EDC-4666-8B4D-90979D0C1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790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D62CCF6-933A-4F7A-B42D-E95E97F52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EB2D08B-283A-4583-B5D6-93642016C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A6DEE5-0B1C-462D-8D6E-BD9E9DECB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08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F9BEE8-7887-41A4-9902-4FA76375F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8B8317-F6D3-4FD0-9166-0DF7EE97D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E764A7-4CE0-4DE2-9DE5-CA8C9BE8E3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8D4354-594D-40BA-A2F9-AE99308F1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0DA79A-F624-42F0-B571-D53856FF0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8F49F4-11E0-4A94-8521-91E917D3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895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97BE55-D131-4A47-A122-925477041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37C10E8-8821-4A39-AC83-C895D22DA5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9FF9B6-D010-483B-AA42-1B48F0576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6F04A1-E800-414F-AF12-266207DC5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8F81F4-7445-43C3-A385-BE19D7209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7F065C-9A38-4795-8077-296A5C34A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880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D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F464C0-2A3A-4441-9F1E-D77A01654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91A776-1A03-48A2-BA44-896FEB009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F04BC1-BF5A-47CF-997D-7ACC4193A9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841B98-C79F-4317-A375-6E155E50F3F5}" type="datetimeFigureOut">
              <a:rPr lang="ko-KR" altLang="en-US" smtClean="0"/>
              <a:t>2018-06-09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376F3B-8401-4E9B-806D-C960387AB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FF8D84-2B72-4283-BDDE-30D8015C95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9B499-0BD7-49D3-BBDB-52E6F4BD6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35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>
            <a:extLst>
              <a:ext uri="{FF2B5EF4-FFF2-40B4-BE49-F238E27FC236}">
                <a16:creationId xmlns:a16="http://schemas.microsoft.com/office/drawing/2014/main" id="{38FA0E90-67F6-4939-BA8B-2BBA8B9FDA4F}"/>
              </a:ext>
            </a:extLst>
          </p:cNvPr>
          <p:cNvGrpSpPr/>
          <p:nvPr/>
        </p:nvGrpSpPr>
        <p:grpSpPr>
          <a:xfrm>
            <a:off x="1765284" y="1597538"/>
            <a:ext cx="3051994" cy="3236618"/>
            <a:chOff x="1543927" y="1597538"/>
            <a:chExt cx="3051994" cy="3236618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8462DDBA-2041-41A7-8FCE-69F4238EC80A}"/>
                </a:ext>
              </a:extLst>
            </p:cNvPr>
            <p:cNvSpPr/>
            <p:nvPr/>
          </p:nvSpPr>
          <p:spPr>
            <a:xfrm>
              <a:off x="1651385" y="1889620"/>
              <a:ext cx="2944536" cy="29445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9" name="그림 38" descr="개체, 구급 상자, 표지판, 하늘이(가) 표시된 사진&#10;&#10;매우 높은 신뢰도로 생성된 설명">
              <a:extLst>
                <a:ext uri="{FF2B5EF4-FFF2-40B4-BE49-F238E27FC236}">
                  <a16:creationId xmlns:a16="http://schemas.microsoft.com/office/drawing/2014/main" id="{1C685D9A-0CFE-41AD-AA0F-9FA7D2D3C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3927" y="1597538"/>
              <a:ext cx="2911546" cy="2911546"/>
            </a:xfrm>
            <a:prstGeom prst="rect">
              <a:avLst/>
            </a:prstGeom>
          </p:spPr>
        </p:pic>
      </p:grpSp>
      <p:cxnSp>
        <p:nvCxnSpPr>
          <p:cNvPr id="46" name="Straight Connector 17">
            <a:extLst>
              <a:ext uri="{FF2B5EF4-FFF2-40B4-BE49-F238E27FC236}">
                <a16:creationId xmlns:a16="http://schemas.microsoft.com/office/drawing/2014/main" id="{B86175ED-A475-472B-85BC-837C953F15AB}"/>
              </a:ext>
            </a:extLst>
          </p:cNvPr>
          <p:cNvCxnSpPr>
            <a:cxnSpLocks/>
          </p:cNvCxnSpPr>
          <p:nvPr/>
        </p:nvCxnSpPr>
        <p:spPr>
          <a:xfrm>
            <a:off x="8590327" y="2869417"/>
            <a:ext cx="2105637" cy="0"/>
          </a:xfrm>
          <a:prstGeom prst="line">
            <a:avLst/>
          </a:prstGeom>
          <a:ln w="38100" cap="rnd">
            <a:solidFill>
              <a:srgbClr val="80A0DA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D5C54EA4-F4BA-4717-967D-70F8A3E59D98}"/>
              </a:ext>
            </a:extLst>
          </p:cNvPr>
          <p:cNvSpPr txBox="1"/>
          <p:nvPr/>
        </p:nvSpPr>
        <p:spPr>
          <a:xfrm>
            <a:off x="5915482" y="1385238"/>
            <a:ext cx="4833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b="1" dirty="0">
                <a:solidFill>
                  <a:srgbClr val="0A325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SE Term Project</a:t>
            </a:r>
            <a:endParaRPr lang="ko-KR" altLang="en-US" sz="4000" b="1" dirty="0">
              <a:solidFill>
                <a:srgbClr val="0A325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A61EC80-785D-4ED9-9340-8F55BDDB6563}"/>
              </a:ext>
            </a:extLst>
          </p:cNvPr>
          <p:cNvSpPr txBox="1"/>
          <p:nvPr/>
        </p:nvSpPr>
        <p:spPr>
          <a:xfrm>
            <a:off x="5915482" y="2063880"/>
            <a:ext cx="4833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dirty="0">
                <a:solidFill>
                  <a:srgbClr val="0A325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simple merge</a:t>
            </a:r>
            <a:endParaRPr lang="ko-KR" altLang="en-US" sz="3600" dirty="0">
              <a:solidFill>
                <a:srgbClr val="0A325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EA772FB-3B1E-486F-8F8F-04A91F2FF52C}"/>
              </a:ext>
            </a:extLst>
          </p:cNvPr>
          <p:cNvSpPr txBox="1"/>
          <p:nvPr/>
        </p:nvSpPr>
        <p:spPr>
          <a:xfrm>
            <a:off x="5862116" y="4834156"/>
            <a:ext cx="48338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rgbClr val="0A325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class 01</a:t>
            </a:r>
          </a:p>
          <a:p>
            <a:pPr algn="r"/>
            <a:r>
              <a:rPr lang="en-US" altLang="ko-KR" sz="2400" dirty="0">
                <a:solidFill>
                  <a:srgbClr val="0A325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team 16</a:t>
            </a:r>
            <a:endParaRPr lang="ko-KR" altLang="en-US" sz="2400" dirty="0">
              <a:solidFill>
                <a:srgbClr val="0A325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D23BA981-DACF-4F3A-8D70-2F368C7232B1}"/>
              </a:ext>
            </a:extLst>
          </p:cNvPr>
          <p:cNvCxnSpPr/>
          <p:nvPr/>
        </p:nvCxnSpPr>
        <p:spPr>
          <a:xfrm>
            <a:off x="554182" y="539971"/>
            <a:ext cx="1108363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6175DDB4-7FD6-404B-B6F6-B2DAF4D69DC2}"/>
              </a:ext>
            </a:extLst>
          </p:cNvPr>
          <p:cNvCxnSpPr/>
          <p:nvPr/>
        </p:nvCxnSpPr>
        <p:spPr>
          <a:xfrm>
            <a:off x="554182" y="6300691"/>
            <a:ext cx="1108363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396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-1" y="569"/>
            <a:ext cx="9932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Compare: LCS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3" name="그림 2" descr="장치이(가) 표시된 사진&#10;&#10;매우 높은 신뢰도로 생성된 설명">
            <a:extLst>
              <a:ext uri="{FF2B5EF4-FFF2-40B4-BE49-F238E27FC236}">
                <a16:creationId xmlns:a16="http://schemas.microsoft.com/office/drawing/2014/main" id="{40FD3251-10B7-406F-A1CE-34714650F1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7875"/>
            <a:ext cx="12192000" cy="2762250"/>
          </a:xfrm>
          <a:prstGeom prst="rect">
            <a:avLst/>
          </a:prstGeom>
        </p:spPr>
      </p:pic>
      <p:sp>
        <p:nvSpPr>
          <p:cNvPr id="4" name="액자 3">
            <a:extLst>
              <a:ext uri="{FF2B5EF4-FFF2-40B4-BE49-F238E27FC236}">
                <a16:creationId xmlns:a16="http://schemas.microsoft.com/office/drawing/2014/main" id="{1C4EF2BF-1162-48A1-820E-35132A092000}"/>
              </a:ext>
            </a:extLst>
          </p:cNvPr>
          <p:cNvSpPr/>
          <p:nvPr/>
        </p:nvSpPr>
        <p:spPr>
          <a:xfrm>
            <a:off x="2879051" y="4056223"/>
            <a:ext cx="3055697" cy="693941"/>
          </a:xfrm>
          <a:prstGeom prst="frame">
            <a:avLst>
              <a:gd name="adj1" fmla="val 75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액자 13">
            <a:extLst>
              <a:ext uri="{FF2B5EF4-FFF2-40B4-BE49-F238E27FC236}">
                <a16:creationId xmlns:a16="http://schemas.microsoft.com/office/drawing/2014/main" id="{328A85B2-7F3F-4ACA-A747-08E656F030CC}"/>
              </a:ext>
            </a:extLst>
          </p:cNvPr>
          <p:cNvSpPr/>
          <p:nvPr/>
        </p:nvSpPr>
        <p:spPr>
          <a:xfrm>
            <a:off x="6206451" y="4030824"/>
            <a:ext cx="3055697" cy="693941"/>
          </a:xfrm>
          <a:prstGeom prst="frame">
            <a:avLst>
              <a:gd name="adj1" fmla="val 75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232A4B-2E9F-4F68-B7AE-26E337AAC4EE}"/>
              </a:ext>
            </a:extLst>
          </p:cNvPr>
          <p:cNvSpPr txBox="1"/>
          <p:nvPr/>
        </p:nvSpPr>
        <p:spPr>
          <a:xfrm>
            <a:off x="1363133" y="5096933"/>
            <a:ext cx="100245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똑같은 연산을 반복하게 되므로 시간이 낭비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따라서 </a:t>
            </a:r>
            <a:r>
              <a:rPr lang="en-US" altLang="ko-KR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divide&amp;conquer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아닌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dynamic programming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이용</a:t>
            </a:r>
          </a:p>
        </p:txBody>
      </p:sp>
    </p:spTree>
    <p:extLst>
      <p:ext uri="{BB962C8B-B14F-4D97-AF65-F5344CB8AC3E}">
        <p14:creationId xmlns:p14="http://schemas.microsoft.com/office/powerpoint/2010/main" val="473096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Longest Common Subsequence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길이 계산</a:t>
            </a:r>
          </a:p>
        </p:txBody>
      </p:sp>
      <p:sp>
        <p:nvSpPr>
          <p:cNvPr id="14" name="사각형: 모서리가 접힌 도형 13">
            <a:extLst>
              <a:ext uri="{FF2B5EF4-FFF2-40B4-BE49-F238E27FC236}">
                <a16:creationId xmlns:a16="http://schemas.microsoft.com/office/drawing/2014/main" id="{E285BB3D-5B7D-40A8-BB6D-3D9FB1C02F7C}"/>
              </a:ext>
            </a:extLst>
          </p:cNvPr>
          <p:cNvSpPr/>
          <p:nvPr/>
        </p:nvSpPr>
        <p:spPr>
          <a:xfrm>
            <a:off x="1232767" y="1822416"/>
            <a:ext cx="4202052" cy="3979863"/>
          </a:xfrm>
          <a:prstGeom prst="folded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964AD8-FE3B-4A90-891A-164535887DDA}"/>
              </a:ext>
            </a:extLst>
          </p:cNvPr>
          <p:cNvSpPr txBox="1"/>
          <p:nvPr/>
        </p:nvSpPr>
        <p:spPr>
          <a:xfrm>
            <a:off x="1232766" y="1360751"/>
            <a:ext cx="37421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</a:rPr>
              <a:t>Left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A554396D-5AA2-4195-B998-350A4638EE68}"/>
              </a:ext>
            </a:extLst>
          </p:cNvPr>
          <p:cNvCxnSpPr/>
          <p:nvPr/>
        </p:nvCxnSpPr>
        <p:spPr>
          <a:xfrm>
            <a:off x="1232766" y="1815436"/>
            <a:ext cx="3230746" cy="0"/>
          </a:xfrm>
          <a:prstGeom prst="line">
            <a:avLst/>
          </a:prstGeom>
          <a:ln w="28575">
            <a:solidFill>
              <a:srgbClr val="0A32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사각형: 모서리가 접힌 도형 20">
            <a:extLst>
              <a:ext uri="{FF2B5EF4-FFF2-40B4-BE49-F238E27FC236}">
                <a16:creationId xmlns:a16="http://schemas.microsoft.com/office/drawing/2014/main" id="{C22FFD09-322A-4D87-9883-EC8180E23C67}"/>
              </a:ext>
            </a:extLst>
          </p:cNvPr>
          <p:cNvSpPr/>
          <p:nvPr/>
        </p:nvSpPr>
        <p:spPr>
          <a:xfrm>
            <a:off x="6757183" y="1822417"/>
            <a:ext cx="4202052" cy="3979862"/>
          </a:xfrm>
          <a:prstGeom prst="folded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9AA3BD-6E40-4E84-9E30-8B15B4B19AB5}"/>
              </a:ext>
            </a:extLst>
          </p:cNvPr>
          <p:cNvSpPr txBox="1"/>
          <p:nvPr/>
        </p:nvSpPr>
        <p:spPr>
          <a:xfrm>
            <a:off x="6757182" y="1360751"/>
            <a:ext cx="37421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</a:rPr>
              <a:t>Right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2B7D4399-2DBD-446D-A5CC-98EE0C492EF8}"/>
              </a:ext>
            </a:extLst>
          </p:cNvPr>
          <p:cNvCxnSpPr/>
          <p:nvPr/>
        </p:nvCxnSpPr>
        <p:spPr>
          <a:xfrm>
            <a:off x="6757182" y="1815436"/>
            <a:ext cx="3230746" cy="0"/>
          </a:xfrm>
          <a:prstGeom prst="line">
            <a:avLst/>
          </a:prstGeom>
          <a:ln w="28575">
            <a:solidFill>
              <a:srgbClr val="0A32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B0CF753-912B-4367-B14F-B732FDCB5758}"/>
              </a:ext>
            </a:extLst>
          </p:cNvPr>
          <p:cNvSpPr txBox="1"/>
          <p:nvPr/>
        </p:nvSpPr>
        <p:spPr>
          <a:xfrm>
            <a:off x="1517888" y="1981397"/>
            <a:ext cx="29456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</a:p>
          <a:p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X</a:t>
            </a:r>
          </a:p>
          <a:p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Y</a:t>
            </a:r>
          </a:p>
          <a:p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Z</a:t>
            </a:r>
          </a:p>
          <a:p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</a:t>
            </a:r>
          </a:p>
          <a:p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46FD88E-0AAD-41BE-9E86-E2A5D9A35EA9}"/>
              </a:ext>
            </a:extLst>
          </p:cNvPr>
          <p:cNvSpPr/>
          <p:nvPr/>
        </p:nvSpPr>
        <p:spPr>
          <a:xfrm>
            <a:off x="3879802" y="5426293"/>
            <a:ext cx="4432397" cy="914393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C = array(0..m, 0..n)</a:t>
            </a:r>
            <a:endParaRPr lang="ko-KR" alt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DF7D251-16B5-462E-AD67-E0A4BE865416}"/>
              </a:ext>
            </a:extLst>
          </p:cNvPr>
          <p:cNvSpPr txBox="1"/>
          <p:nvPr/>
        </p:nvSpPr>
        <p:spPr>
          <a:xfrm>
            <a:off x="7042304" y="1981397"/>
            <a:ext cx="29456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</a:p>
          <a:p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</a:t>
            </a:r>
          </a:p>
          <a:p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</a:t>
            </a:r>
          </a:p>
          <a:p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</a:t>
            </a:r>
          </a:p>
          <a:p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</a:t>
            </a:r>
          </a:p>
          <a:p>
            <a:endParaRPr lang="ko-KR" altLang="en-US" sz="3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7616918-FE60-4966-BCF8-C3222DE2A176}"/>
              </a:ext>
            </a:extLst>
          </p:cNvPr>
          <p:cNvSpPr/>
          <p:nvPr/>
        </p:nvSpPr>
        <p:spPr>
          <a:xfrm>
            <a:off x="2501787" y="981905"/>
            <a:ext cx="7138420" cy="5206482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/>
              <a:t>  for </a:t>
            </a:r>
            <a:r>
              <a:rPr lang="en-US" altLang="ko-KR" sz="2400" dirty="0" err="1"/>
              <a:t>i</a:t>
            </a:r>
            <a:r>
              <a:rPr lang="en-US" altLang="ko-KR" sz="2400" dirty="0"/>
              <a:t> := 0..m</a:t>
            </a:r>
          </a:p>
          <a:p>
            <a:r>
              <a:rPr lang="en-US" altLang="ko-KR" sz="2400" dirty="0"/>
              <a:t>	C[</a:t>
            </a:r>
            <a:r>
              <a:rPr lang="en-US" altLang="ko-KR" sz="2400" dirty="0" err="1"/>
              <a:t>i</a:t>
            </a:r>
            <a:r>
              <a:rPr lang="en-US" altLang="ko-KR" sz="2400" dirty="0"/>
              <a:t>, 0] = 0</a:t>
            </a:r>
          </a:p>
          <a:p>
            <a:r>
              <a:rPr lang="en-US" altLang="ko-KR" sz="2400" dirty="0"/>
              <a:t>  for j := 0..n</a:t>
            </a:r>
          </a:p>
          <a:p>
            <a:r>
              <a:rPr lang="en-US" altLang="ko-KR" sz="2400" dirty="0"/>
              <a:t>	C[0, j] = 0</a:t>
            </a:r>
          </a:p>
          <a:p>
            <a:r>
              <a:rPr lang="en-US" altLang="ko-KR" sz="2400" dirty="0"/>
              <a:t>  for </a:t>
            </a:r>
            <a:r>
              <a:rPr lang="en-US" altLang="ko-KR" sz="2400" dirty="0" err="1"/>
              <a:t>i</a:t>
            </a:r>
            <a:r>
              <a:rPr lang="en-US" altLang="ko-KR" sz="2400" dirty="0"/>
              <a:t> := 1..m</a:t>
            </a:r>
          </a:p>
          <a:p>
            <a:r>
              <a:rPr lang="en-US" altLang="ko-KR" sz="2400" dirty="0"/>
              <a:t>	for j := 1..n</a:t>
            </a:r>
          </a:p>
          <a:p>
            <a:r>
              <a:rPr lang="en-US" altLang="ko-KR" sz="2400" dirty="0"/>
              <a:t>	      if left[</a:t>
            </a:r>
            <a:r>
              <a:rPr lang="en-US" altLang="ko-KR" sz="2400" dirty="0" err="1"/>
              <a:t>i</a:t>
            </a:r>
            <a:r>
              <a:rPr lang="en-US" altLang="ko-KR" sz="2400" dirty="0"/>
              <a:t>] = right[j]</a:t>
            </a:r>
          </a:p>
          <a:p>
            <a:r>
              <a:rPr lang="en-US" altLang="ko-KR" sz="2400" dirty="0"/>
              <a:t>		     C[</a:t>
            </a:r>
            <a:r>
              <a:rPr lang="en-US" altLang="ko-KR" sz="2400" dirty="0" err="1"/>
              <a:t>i</a:t>
            </a:r>
            <a:r>
              <a:rPr lang="en-US" altLang="ko-KR" sz="2400" dirty="0"/>
              <a:t>, j] := C[i-1, j-1] + 1</a:t>
            </a:r>
          </a:p>
          <a:p>
            <a:r>
              <a:rPr lang="en-US" altLang="ko-KR" sz="2400" dirty="0"/>
              <a:t>	      else</a:t>
            </a:r>
          </a:p>
          <a:p>
            <a:r>
              <a:rPr lang="en-US" altLang="ko-KR" sz="2400" dirty="0"/>
              <a:t>		     C[</a:t>
            </a:r>
            <a:r>
              <a:rPr lang="en-US" altLang="ko-KR" sz="2400" dirty="0" err="1"/>
              <a:t>i</a:t>
            </a:r>
            <a:r>
              <a:rPr lang="en-US" altLang="ko-KR" sz="2400" dirty="0"/>
              <a:t>, j] := max(C[</a:t>
            </a:r>
            <a:r>
              <a:rPr lang="en-US" altLang="ko-KR" sz="2400" dirty="0" err="1"/>
              <a:t>i</a:t>
            </a:r>
            <a:r>
              <a:rPr lang="en-US" altLang="ko-KR" sz="2400" dirty="0"/>
              <a:t>, j-1], C[i-1, j])</a:t>
            </a:r>
          </a:p>
          <a:p>
            <a:r>
              <a:rPr lang="en-US" altLang="ko-KR" sz="2400" dirty="0"/>
              <a:t>  return C[m, n]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57271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How To Compare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2343C74-BE56-4847-BDD9-6D8F68CD02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195957"/>
              </p:ext>
            </p:extLst>
          </p:nvPr>
        </p:nvGraphicFramePr>
        <p:xfrm>
          <a:off x="5959389" y="1515773"/>
          <a:ext cx="5313798" cy="46292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9114">
                  <a:extLst>
                    <a:ext uri="{9D8B030D-6E8A-4147-A177-3AD203B41FA5}">
                      <a16:colId xmlns:a16="http://schemas.microsoft.com/office/drawing/2014/main" val="183303135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3229831881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3411296798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1793514937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295594750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3041378333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831851533"/>
                    </a:ext>
                  </a:extLst>
                </a:gridCol>
              </a:tblGrid>
              <a:tr h="5698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   R</a:t>
                      </a:r>
                    </a:p>
                    <a:p>
                      <a:pPr latinLnBrk="1"/>
                      <a:r>
                        <a:rPr lang="en-US" altLang="ko-KR" dirty="0"/>
                        <a:t>L</a:t>
                      </a:r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3873089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0476086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6171611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181844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307474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240632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448313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574617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2C16DB6-5659-40B9-9A74-B850EF4B41BD}"/>
              </a:ext>
            </a:extLst>
          </p:cNvPr>
          <p:cNvSpPr txBox="1"/>
          <p:nvPr/>
        </p:nvSpPr>
        <p:spPr>
          <a:xfrm>
            <a:off x="6605831" y="772949"/>
            <a:ext cx="4208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C</a:t>
            </a:r>
            <a:endParaRPr lang="ko-KR" alt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482EED-E84A-4833-9F07-1070491409E8}"/>
              </a:ext>
            </a:extLst>
          </p:cNvPr>
          <p:cNvSpPr txBox="1"/>
          <p:nvPr/>
        </p:nvSpPr>
        <p:spPr>
          <a:xfrm>
            <a:off x="457200" y="1342043"/>
            <a:ext cx="3399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i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 = length of left (6)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344861-1988-48D6-8945-3CF03195A871}"/>
              </a:ext>
            </a:extLst>
          </p:cNvPr>
          <p:cNvSpPr txBox="1"/>
          <p:nvPr/>
        </p:nvSpPr>
        <p:spPr>
          <a:xfrm>
            <a:off x="457200" y="1897431"/>
            <a:ext cx="3399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j = length of left (5)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342FDC9-0300-4AD5-A42A-FABF764769AD}"/>
              </a:ext>
            </a:extLst>
          </p:cNvPr>
          <p:cNvSpPr txBox="1"/>
          <p:nvPr/>
        </p:nvSpPr>
        <p:spPr>
          <a:xfrm>
            <a:off x="457200" y="2432848"/>
            <a:ext cx="3399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C[i][j] = 3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2B0A21A-D20E-497E-88FB-ADB3DFBF0EC3}"/>
              </a:ext>
            </a:extLst>
          </p:cNvPr>
          <p:cNvSpPr txBox="1"/>
          <p:nvPr/>
        </p:nvSpPr>
        <p:spPr>
          <a:xfrm>
            <a:off x="457200" y="3794454"/>
            <a:ext cx="4414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Lucida Bright" panose="02040602050505020304" pitchFamily="18" charset="0"/>
              </a:rPr>
              <a:t>C[</a:t>
            </a:r>
            <a:r>
              <a:rPr lang="en-US" altLang="ko-KR" sz="2400" b="1" dirty="0" err="1">
                <a:latin typeface="Lucida Bright" panose="02040602050505020304" pitchFamily="18" charset="0"/>
              </a:rPr>
              <a:t>i</a:t>
            </a:r>
            <a:r>
              <a:rPr lang="en-US" altLang="ko-KR" sz="2400" b="1" dirty="0">
                <a:latin typeface="Lucida Bright" panose="02040602050505020304" pitchFamily="18" charset="0"/>
              </a:rPr>
              <a:t>][j] == C[</a:t>
            </a:r>
            <a:r>
              <a:rPr lang="en-US" altLang="ko-KR" sz="2400" b="1" dirty="0" err="1">
                <a:latin typeface="Lucida Bright" panose="02040602050505020304" pitchFamily="18" charset="0"/>
              </a:rPr>
              <a:t>i</a:t>
            </a:r>
            <a:r>
              <a:rPr lang="en-US" altLang="ko-KR" sz="2400" b="1" dirty="0">
                <a:latin typeface="Lucida Bright" panose="02040602050505020304" pitchFamily="18" charset="0"/>
              </a:rPr>
              <a:t>][j - 1] ? </a:t>
            </a:r>
            <a:r>
              <a:rPr lang="en-US" altLang="ko-KR" sz="2400" b="1" dirty="0">
                <a:solidFill>
                  <a:srgbClr val="FF0000"/>
                </a:solidFill>
                <a:latin typeface="Lucida Bright" panose="02040602050505020304" pitchFamily="18" charset="0"/>
              </a:rPr>
              <a:t>yes</a:t>
            </a:r>
            <a:endParaRPr lang="ko-KR" altLang="en-US" sz="2400" b="1" dirty="0">
              <a:solidFill>
                <a:srgbClr val="FF0000"/>
              </a:solidFill>
              <a:latin typeface="Lucida Bright" panose="020406020505050203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7C09E6-EE04-4E11-9685-D577FB57BC12}"/>
              </a:ext>
            </a:extLst>
          </p:cNvPr>
          <p:cNvSpPr txBox="1"/>
          <p:nvPr/>
        </p:nvSpPr>
        <p:spPr>
          <a:xfrm>
            <a:off x="457200" y="4352382"/>
            <a:ext cx="4414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</a:t>
            </a:r>
            <a:r>
              <a:rPr lang="en-US" altLang="ko-KR" sz="2400" b="1" dirty="0" err="1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rightDiffIndex.add</a:t>
            </a:r>
            <a:r>
              <a:rPr lang="en-US" altLang="ko-KR" sz="24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(0, -1);</a:t>
            </a:r>
            <a:endParaRPr lang="ko-KR" altLang="en-US" sz="2400" b="1" dirty="0">
              <a:solidFill>
                <a:schemeClr val="accent2">
                  <a:lumMod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23F97EA-227B-419F-9E77-A1088868794C}"/>
              </a:ext>
            </a:extLst>
          </p:cNvPr>
          <p:cNvSpPr txBox="1"/>
          <p:nvPr/>
        </p:nvSpPr>
        <p:spPr>
          <a:xfrm>
            <a:off x="457200" y="4850368"/>
            <a:ext cx="4414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j--;</a:t>
            </a:r>
            <a:endParaRPr lang="ko-KR" altLang="en-US" sz="2400" b="1" dirty="0">
              <a:solidFill>
                <a:schemeClr val="accent2">
                  <a:lumMod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10" name="액자 9">
            <a:extLst>
              <a:ext uri="{FF2B5EF4-FFF2-40B4-BE49-F238E27FC236}">
                <a16:creationId xmlns:a16="http://schemas.microsoft.com/office/drawing/2014/main" id="{6CED922B-694B-498C-8551-254D03D8EA3F}"/>
              </a:ext>
            </a:extLst>
          </p:cNvPr>
          <p:cNvSpPr/>
          <p:nvPr/>
        </p:nvSpPr>
        <p:spPr>
          <a:xfrm>
            <a:off x="10584787" y="5627727"/>
            <a:ext cx="648394" cy="504565"/>
          </a:xfrm>
          <a:prstGeom prst="fram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액자 33">
            <a:extLst>
              <a:ext uri="{FF2B5EF4-FFF2-40B4-BE49-F238E27FC236}">
                <a16:creationId xmlns:a16="http://schemas.microsoft.com/office/drawing/2014/main" id="{16A953B7-F449-4B60-85D7-9EE575F07340}"/>
              </a:ext>
            </a:extLst>
          </p:cNvPr>
          <p:cNvSpPr/>
          <p:nvPr/>
        </p:nvSpPr>
        <p:spPr>
          <a:xfrm>
            <a:off x="9820016" y="5627727"/>
            <a:ext cx="648394" cy="504565"/>
          </a:xfrm>
          <a:prstGeom prst="fram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FABEE4D7-08C1-4D54-8AE8-EE096F1B37CC}"/>
              </a:ext>
            </a:extLst>
          </p:cNvPr>
          <p:cNvSpPr/>
          <p:nvPr/>
        </p:nvSpPr>
        <p:spPr>
          <a:xfrm>
            <a:off x="10584787" y="5059750"/>
            <a:ext cx="648394" cy="504565"/>
          </a:xfrm>
          <a:prstGeom prst="fram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CD3433-3E6B-4600-8D5E-664F4FBB9834}"/>
              </a:ext>
            </a:extLst>
          </p:cNvPr>
          <p:cNvSpPr txBox="1"/>
          <p:nvPr/>
        </p:nvSpPr>
        <p:spPr>
          <a:xfrm>
            <a:off x="457200" y="3284657"/>
            <a:ext cx="4414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Lucida Bright" panose="02040602050505020304" pitchFamily="18" charset="0"/>
              </a:rPr>
              <a:t>C[</a:t>
            </a:r>
            <a:r>
              <a:rPr lang="en-US" altLang="ko-KR" sz="2400" b="1" dirty="0" err="1">
                <a:latin typeface="Lucida Bright" panose="02040602050505020304" pitchFamily="18" charset="0"/>
              </a:rPr>
              <a:t>i</a:t>
            </a:r>
            <a:r>
              <a:rPr lang="en-US" altLang="ko-KR" sz="2400" b="1" dirty="0">
                <a:latin typeface="Lucida Bright" panose="02040602050505020304" pitchFamily="18" charset="0"/>
              </a:rPr>
              <a:t>][j] == C[</a:t>
            </a:r>
            <a:r>
              <a:rPr lang="en-US" altLang="ko-KR" sz="2400" b="1" dirty="0" err="1">
                <a:latin typeface="Lucida Bright" panose="02040602050505020304" pitchFamily="18" charset="0"/>
              </a:rPr>
              <a:t>i</a:t>
            </a:r>
            <a:r>
              <a:rPr lang="en-US" altLang="ko-KR" sz="2400" b="1" dirty="0">
                <a:latin typeface="Lucida Bright" panose="02040602050505020304" pitchFamily="18" charset="0"/>
              </a:rPr>
              <a:t> - 1][j] ? no</a:t>
            </a:r>
            <a:endParaRPr lang="ko-KR" altLang="en-US" sz="2400" b="1" dirty="0">
              <a:latin typeface="Lucida Bright" panose="02040602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90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33" grpId="0"/>
      <p:bldP spid="34" grpId="0" animBg="1"/>
      <p:bldP spid="18" grpId="0" animBg="1"/>
      <p:bldP spid="18" grpId="1" animBg="1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How To Compare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482EED-E84A-4833-9F07-1070491409E8}"/>
              </a:ext>
            </a:extLst>
          </p:cNvPr>
          <p:cNvSpPr txBox="1"/>
          <p:nvPr/>
        </p:nvSpPr>
        <p:spPr>
          <a:xfrm>
            <a:off x="457200" y="1342043"/>
            <a:ext cx="3399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i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 = 6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344861-1988-48D6-8945-3CF03195A871}"/>
              </a:ext>
            </a:extLst>
          </p:cNvPr>
          <p:cNvSpPr txBox="1"/>
          <p:nvPr/>
        </p:nvSpPr>
        <p:spPr>
          <a:xfrm>
            <a:off x="457200" y="1897431"/>
            <a:ext cx="3399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j = 4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342FDC9-0300-4AD5-A42A-FABF764769AD}"/>
              </a:ext>
            </a:extLst>
          </p:cNvPr>
          <p:cNvSpPr txBox="1"/>
          <p:nvPr/>
        </p:nvSpPr>
        <p:spPr>
          <a:xfrm>
            <a:off x="457200" y="2432848"/>
            <a:ext cx="3399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C[i][j] = 3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Lucida Bright" panose="02040602050505020304" pitchFamily="18" charset="0"/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74124B92-4497-4CA5-BE9F-BBA2DAF36D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149505"/>
              </p:ext>
            </p:extLst>
          </p:nvPr>
        </p:nvGraphicFramePr>
        <p:xfrm>
          <a:off x="5959389" y="1515773"/>
          <a:ext cx="5313798" cy="46292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9114">
                  <a:extLst>
                    <a:ext uri="{9D8B030D-6E8A-4147-A177-3AD203B41FA5}">
                      <a16:colId xmlns:a16="http://schemas.microsoft.com/office/drawing/2014/main" val="183303135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3229831881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3411296798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1793514937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295594750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3041378333"/>
                    </a:ext>
                  </a:extLst>
                </a:gridCol>
                <a:gridCol w="759114">
                  <a:extLst>
                    <a:ext uri="{9D8B030D-6E8A-4147-A177-3AD203B41FA5}">
                      <a16:colId xmlns:a16="http://schemas.microsoft.com/office/drawing/2014/main" val="831851533"/>
                    </a:ext>
                  </a:extLst>
                </a:gridCol>
              </a:tblGrid>
              <a:tr h="5698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   R</a:t>
                      </a:r>
                    </a:p>
                    <a:p>
                      <a:pPr latinLnBrk="1"/>
                      <a:r>
                        <a:rPr lang="en-US" altLang="ko-KR" dirty="0"/>
                        <a:t>L</a:t>
                      </a:r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3873089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0476086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6171611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181844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307474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240632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448313"/>
                  </a:ext>
                </a:extLst>
              </a:tr>
              <a:tr h="5698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5746173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8142663-16B5-4A49-9027-036057120BD5}"/>
              </a:ext>
            </a:extLst>
          </p:cNvPr>
          <p:cNvSpPr txBox="1"/>
          <p:nvPr/>
        </p:nvSpPr>
        <p:spPr>
          <a:xfrm>
            <a:off x="6605831" y="772949"/>
            <a:ext cx="4208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C</a:t>
            </a:r>
            <a:endParaRPr lang="ko-KR" altLang="en-US" sz="3200" b="1" dirty="0"/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56523A43-8CBE-470D-A987-064DAC455E53}"/>
              </a:ext>
            </a:extLst>
          </p:cNvPr>
          <p:cNvSpPr/>
          <p:nvPr/>
        </p:nvSpPr>
        <p:spPr>
          <a:xfrm>
            <a:off x="9827549" y="5600172"/>
            <a:ext cx="648394" cy="504565"/>
          </a:xfrm>
          <a:prstGeom prst="fram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액자 18">
            <a:extLst>
              <a:ext uri="{FF2B5EF4-FFF2-40B4-BE49-F238E27FC236}">
                <a16:creationId xmlns:a16="http://schemas.microsoft.com/office/drawing/2014/main" id="{99251038-6667-4A7A-8513-D0E3D54F2B3F}"/>
              </a:ext>
            </a:extLst>
          </p:cNvPr>
          <p:cNvSpPr/>
          <p:nvPr/>
        </p:nvSpPr>
        <p:spPr>
          <a:xfrm>
            <a:off x="9084209" y="5044784"/>
            <a:ext cx="648394" cy="504565"/>
          </a:xfrm>
          <a:prstGeom prst="fram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A872609-97F2-4734-8D6A-D87507F80D2B}"/>
              </a:ext>
            </a:extLst>
          </p:cNvPr>
          <p:cNvGrpSpPr/>
          <p:nvPr/>
        </p:nvGrpSpPr>
        <p:grpSpPr>
          <a:xfrm>
            <a:off x="428106" y="4351477"/>
            <a:ext cx="4414059" cy="1957599"/>
            <a:chOff x="466685" y="3429000"/>
            <a:chExt cx="4414059" cy="195759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8E8A9C1-B247-4AE9-B08C-4804B36FB738}"/>
                </a:ext>
              </a:extLst>
            </p:cNvPr>
            <p:cNvSpPr txBox="1"/>
            <p:nvPr/>
          </p:nvSpPr>
          <p:spPr>
            <a:xfrm>
              <a:off x="466685" y="3760495"/>
              <a:ext cx="44140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</a:t>
              </a:r>
              <a:r>
                <a:rPr lang="en-US" altLang="ko-KR" sz="2000" b="1" dirty="0" err="1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leftDiffIndex.add</a:t>
              </a:r>
              <a:r>
                <a:rPr lang="en-US" altLang="ko-KR" sz="20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(0, </a:t>
              </a:r>
              <a:r>
                <a:rPr lang="en-US" altLang="ko-KR" sz="2000" b="1" dirty="0" err="1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i</a:t>
              </a:r>
              <a:r>
                <a:rPr lang="en-US" altLang="ko-KR" sz="20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);</a:t>
              </a:r>
              <a:endParaRPr lang="ko-KR" altLang="en-US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38877EF-707C-4CC0-8484-E99D4DDB944B}"/>
                </a:ext>
              </a:extLst>
            </p:cNvPr>
            <p:cNvSpPr txBox="1"/>
            <p:nvPr/>
          </p:nvSpPr>
          <p:spPr>
            <a:xfrm>
              <a:off x="466685" y="4586313"/>
              <a:ext cx="44140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</a:t>
              </a:r>
              <a:r>
                <a:rPr lang="en-US" altLang="ko-KR" sz="2000" b="1" dirty="0" err="1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i</a:t>
              </a:r>
              <a:r>
                <a:rPr lang="en-US" altLang="ko-KR" sz="20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--;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EFD4183-93C7-4411-B54D-F01911F56DC1}"/>
                </a:ext>
              </a:extLst>
            </p:cNvPr>
            <p:cNvSpPr txBox="1"/>
            <p:nvPr/>
          </p:nvSpPr>
          <p:spPr>
            <a:xfrm>
              <a:off x="466685" y="4139943"/>
              <a:ext cx="44140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</a:t>
              </a:r>
              <a:r>
                <a:rPr lang="en-US" altLang="ko-KR" sz="2000" b="1" dirty="0" err="1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rightDiffIndex.add</a:t>
              </a:r>
              <a:r>
                <a:rPr lang="en-US" altLang="ko-KR" sz="20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(0, j);</a:t>
              </a:r>
              <a:endParaRPr lang="ko-KR" altLang="en-US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4C0B068-05CC-40C6-AAF1-2656134EC35B}"/>
                </a:ext>
              </a:extLst>
            </p:cNvPr>
            <p:cNvSpPr txBox="1"/>
            <p:nvPr/>
          </p:nvSpPr>
          <p:spPr>
            <a:xfrm>
              <a:off x="466685" y="4986489"/>
              <a:ext cx="44140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j--;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62262F6-C65F-49BD-B33C-9513B5756062}"/>
                </a:ext>
              </a:extLst>
            </p:cNvPr>
            <p:cNvSpPr txBox="1"/>
            <p:nvPr/>
          </p:nvSpPr>
          <p:spPr>
            <a:xfrm>
              <a:off x="728156" y="3429000"/>
              <a:ext cx="35624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latin typeface="Lucida Bright" panose="02040602050505020304" pitchFamily="18" charset="0"/>
                </a:rPr>
                <a:t>else </a:t>
              </a:r>
              <a:endParaRPr lang="ko-KR" altLang="en-US" sz="2000" b="1" dirty="0">
                <a:solidFill>
                  <a:srgbClr val="FF0000"/>
                </a:solidFill>
                <a:latin typeface="Lucida Bright" panose="02040602050505020304" pitchFamily="18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11B806F-8783-4F85-8E99-3632B4E2F75A}"/>
              </a:ext>
            </a:extLst>
          </p:cNvPr>
          <p:cNvSpPr txBox="1"/>
          <p:nvPr/>
        </p:nvSpPr>
        <p:spPr>
          <a:xfrm>
            <a:off x="691671" y="3747157"/>
            <a:ext cx="4414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Lucida Bright" panose="02040602050505020304" pitchFamily="18" charset="0"/>
              </a:rPr>
              <a:t>C[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i</a:t>
            </a:r>
            <a:r>
              <a:rPr lang="en-US" altLang="ko-KR" sz="2000" b="1" dirty="0">
                <a:latin typeface="Lucida Bright" panose="02040602050505020304" pitchFamily="18" charset="0"/>
              </a:rPr>
              <a:t>][j] == C[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i</a:t>
            </a:r>
            <a:r>
              <a:rPr lang="en-US" altLang="ko-KR" sz="2000" b="1" dirty="0">
                <a:latin typeface="Lucida Bright" panose="02040602050505020304" pitchFamily="18" charset="0"/>
              </a:rPr>
              <a:t>][j - 1] ? no</a:t>
            </a:r>
            <a:endParaRPr lang="ko-KR" altLang="en-US" sz="2000" b="1" dirty="0">
              <a:latin typeface="Lucida Bright" panose="020406020505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B969234-2A81-4717-AC5F-4684F8DE2B35}"/>
              </a:ext>
            </a:extLst>
          </p:cNvPr>
          <p:cNvSpPr txBox="1"/>
          <p:nvPr/>
        </p:nvSpPr>
        <p:spPr>
          <a:xfrm>
            <a:off x="680342" y="3314632"/>
            <a:ext cx="4414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Lucida Bright" panose="02040602050505020304" pitchFamily="18" charset="0"/>
              </a:rPr>
              <a:t>C[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i</a:t>
            </a:r>
            <a:r>
              <a:rPr lang="en-US" altLang="ko-KR" sz="2000" b="1" dirty="0">
                <a:latin typeface="Lucida Bright" panose="02040602050505020304" pitchFamily="18" charset="0"/>
              </a:rPr>
              <a:t>][j] == C[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i</a:t>
            </a:r>
            <a:r>
              <a:rPr lang="en-US" altLang="ko-KR" sz="2000" b="1" dirty="0">
                <a:latin typeface="Lucida Bright" panose="02040602050505020304" pitchFamily="18" charset="0"/>
              </a:rPr>
              <a:t> - 1][j ] ? no</a:t>
            </a:r>
            <a:endParaRPr lang="ko-KR" altLang="en-US" sz="2000" b="1" dirty="0">
              <a:latin typeface="Lucida Bright" panose="02040602050505020304" pitchFamily="18" charset="0"/>
            </a:endParaRPr>
          </a:p>
        </p:txBody>
      </p:sp>
      <p:sp>
        <p:nvSpPr>
          <p:cNvPr id="35" name="액자 34">
            <a:extLst>
              <a:ext uri="{FF2B5EF4-FFF2-40B4-BE49-F238E27FC236}">
                <a16:creationId xmlns:a16="http://schemas.microsoft.com/office/drawing/2014/main" id="{27F49582-C577-40F5-A524-1642B8ECCAB2}"/>
              </a:ext>
            </a:extLst>
          </p:cNvPr>
          <p:cNvSpPr/>
          <p:nvPr/>
        </p:nvSpPr>
        <p:spPr>
          <a:xfrm>
            <a:off x="9084209" y="5614095"/>
            <a:ext cx="648394" cy="504565"/>
          </a:xfrm>
          <a:prstGeom prst="fram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액자 35">
            <a:extLst>
              <a:ext uri="{FF2B5EF4-FFF2-40B4-BE49-F238E27FC236}">
                <a16:creationId xmlns:a16="http://schemas.microsoft.com/office/drawing/2014/main" id="{55AEE795-60B6-46F5-A11D-85B2D601A599}"/>
              </a:ext>
            </a:extLst>
          </p:cNvPr>
          <p:cNvSpPr/>
          <p:nvPr/>
        </p:nvSpPr>
        <p:spPr>
          <a:xfrm>
            <a:off x="9827549" y="5044784"/>
            <a:ext cx="648394" cy="504565"/>
          </a:xfrm>
          <a:prstGeom prst="fram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233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0" grpId="0"/>
      <p:bldP spid="31" grpId="0"/>
      <p:bldP spid="35" grpId="0" animBg="1"/>
      <p:bldP spid="35" grpId="1" animBg="1"/>
      <p:bldP spid="36" grpId="0" animBg="1"/>
      <p:bldP spid="36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How To Compare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99E9E8-09B6-442E-B7A5-40366258BFB9}"/>
              </a:ext>
            </a:extLst>
          </p:cNvPr>
          <p:cNvSpPr txBox="1"/>
          <p:nvPr/>
        </p:nvSpPr>
        <p:spPr>
          <a:xfrm>
            <a:off x="3996137" y="5523606"/>
            <a:ext cx="5995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Lucida Bright" panose="02040602050505020304" pitchFamily="18" charset="0"/>
              </a:rPr>
              <a:t>C[</a:t>
            </a:r>
            <a:r>
              <a:rPr lang="en-US" altLang="ko-KR" sz="2800" b="1" dirty="0" err="1">
                <a:latin typeface="Lucida Bright" panose="02040602050505020304" pitchFamily="18" charset="0"/>
              </a:rPr>
              <a:t>i</a:t>
            </a:r>
            <a:r>
              <a:rPr lang="en-US" altLang="ko-KR" sz="2800" b="1" dirty="0">
                <a:latin typeface="Lucida Bright" panose="02040602050505020304" pitchFamily="18" charset="0"/>
              </a:rPr>
              <a:t>][j] = 0</a:t>
            </a:r>
            <a:r>
              <a:rPr lang="ko-KR" altLang="en-US" sz="2800" b="1" dirty="0">
                <a:latin typeface="Lucida Bright" panose="02040602050505020304" pitchFamily="18" charset="0"/>
              </a:rPr>
              <a:t>을 만날 때까지 반복</a:t>
            </a:r>
            <a:endParaRPr lang="ko-KR" altLang="en-US" sz="2800" b="1" dirty="0">
              <a:solidFill>
                <a:srgbClr val="FF0000"/>
              </a:solidFill>
              <a:latin typeface="Lucida Bright" panose="02040602050505020304" pitchFamily="18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5B07C36-29AE-4216-BD9A-69DF2131CD46}"/>
              </a:ext>
            </a:extLst>
          </p:cNvPr>
          <p:cNvGrpSpPr/>
          <p:nvPr/>
        </p:nvGrpSpPr>
        <p:grpSpPr>
          <a:xfrm>
            <a:off x="7868148" y="1363989"/>
            <a:ext cx="4414059" cy="2640671"/>
            <a:chOff x="7868148" y="1363989"/>
            <a:chExt cx="4414059" cy="264067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47C09E6-EE04-4E11-9685-D577FB57BC12}"/>
                </a:ext>
              </a:extLst>
            </p:cNvPr>
            <p:cNvSpPr txBox="1"/>
            <p:nvPr/>
          </p:nvSpPr>
          <p:spPr>
            <a:xfrm>
              <a:off x="7868148" y="1931234"/>
              <a:ext cx="44140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</a:t>
              </a:r>
              <a:r>
                <a:rPr lang="en-US" altLang="ko-KR" sz="2400" b="1" dirty="0" err="1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leftDiffIndex.add</a:t>
              </a:r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(0, </a:t>
              </a:r>
              <a:r>
                <a:rPr lang="en-US" altLang="ko-KR" sz="2400" b="1" dirty="0" err="1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i</a:t>
              </a:r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);</a:t>
              </a:r>
              <a:endParaRPr lang="ko-KR" altLang="en-US" sz="24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23F97EA-227B-419F-9E77-A1088868794C}"/>
                </a:ext>
              </a:extLst>
            </p:cNvPr>
            <p:cNvSpPr txBox="1"/>
            <p:nvPr/>
          </p:nvSpPr>
          <p:spPr>
            <a:xfrm>
              <a:off x="7868148" y="3028520"/>
              <a:ext cx="44140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</a:t>
              </a:r>
              <a:r>
                <a:rPr lang="en-US" altLang="ko-KR" sz="2400" b="1" dirty="0" err="1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i</a:t>
              </a:r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--;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48B2563-E59C-4C3F-84CE-B9C3F5DA77A0}"/>
                </a:ext>
              </a:extLst>
            </p:cNvPr>
            <p:cNvSpPr txBox="1"/>
            <p:nvPr/>
          </p:nvSpPr>
          <p:spPr>
            <a:xfrm>
              <a:off x="7868148" y="2482134"/>
              <a:ext cx="44140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</a:t>
              </a:r>
              <a:r>
                <a:rPr lang="en-US" altLang="ko-KR" sz="2400" b="1" dirty="0" err="1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rightDiffIndex.add</a:t>
              </a:r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(0, j);</a:t>
              </a:r>
              <a:endParaRPr lang="ko-KR" altLang="en-US" sz="24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407C00F-24B8-4883-BB3D-F00C0F0CF762}"/>
                </a:ext>
              </a:extLst>
            </p:cNvPr>
            <p:cNvSpPr txBox="1"/>
            <p:nvPr/>
          </p:nvSpPr>
          <p:spPr>
            <a:xfrm>
              <a:off x="7868148" y="3542995"/>
              <a:ext cx="44140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j--;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DB53021-698A-4232-A200-7CEE70E3FE82}"/>
                </a:ext>
              </a:extLst>
            </p:cNvPr>
            <p:cNvSpPr txBox="1"/>
            <p:nvPr/>
          </p:nvSpPr>
          <p:spPr>
            <a:xfrm>
              <a:off x="8343937" y="1363989"/>
              <a:ext cx="35624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latin typeface="Lucida Bright" panose="02040602050505020304" pitchFamily="18" charset="0"/>
                </a:rPr>
                <a:t>else </a:t>
              </a:r>
              <a:endParaRPr lang="ko-KR" altLang="en-US" sz="2400" b="1" dirty="0">
                <a:solidFill>
                  <a:srgbClr val="FF0000"/>
                </a:solidFill>
                <a:latin typeface="Lucida Bright" panose="02040602050505020304" pitchFamily="18" charset="0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EE4518A4-E11B-4F55-87E7-0893DE95CCE4}"/>
              </a:ext>
            </a:extLst>
          </p:cNvPr>
          <p:cNvGrpSpPr/>
          <p:nvPr/>
        </p:nvGrpSpPr>
        <p:grpSpPr>
          <a:xfrm>
            <a:off x="-307182" y="1374020"/>
            <a:ext cx="4930646" cy="2092405"/>
            <a:chOff x="-307182" y="1374020"/>
            <a:chExt cx="4930646" cy="209240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08E9C61-94EE-40F6-8738-A87FB85A9E5C}"/>
                </a:ext>
              </a:extLst>
            </p:cNvPr>
            <p:cNvSpPr txBox="1"/>
            <p:nvPr/>
          </p:nvSpPr>
          <p:spPr>
            <a:xfrm>
              <a:off x="209405" y="1892599"/>
              <a:ext cx="44140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latin typeface="Lucida Bright" panose="02040602050505020304" pitchFamily="18" charset="0"/>
                </a:rPr>
                <a:t>C[</a:t>
              </a:r>
              <a:r>
                <a:rPr lang="en-US" altLang="ko-KR" sz="2400" b="1" dirty="0" err="1">
                  <a:latin typeface="Lucida Bright" panose="02040602050505020304" pitchFamily="18" charset="0"/>
                </a:rPr>
                <a:t>i</a:t>
              </a:r>
              <a:r>
                <a:rPr lang="en-US" altLang="ko-KR" sz="2400" b="1" dirty="0">
                  <a:latin typeface="Lucida Bright" panose="02040602050505020304" pitchFamily="18" charset="0"/>
                </a:rPr>
                <a:t>][j] == C[</a:t>
              </a:r>
              <a:r>
                <a:rPr lang="en-US" altLang="ko-KR" sz="2400" b="1" dirty="0" err="1">
                  <a:latin typeface="Lucida Bright" panose="02040602050505020304" pitchFamily="18" charset="0"/>
                </a:rPr>
                <a:t>i</a:t>
              </a:r>
              <a:r>
                <a:rPr lang="en-US" altLang="ko-KR" sz="2400" b="1" dirty="0">
                  <a:latin typeface="Lucida Bright" panose="02040602050505020304" pitchFamily="18" charset="0"/>
                </a:rPr>
                <a:t>][j - 1]</a:t>
              </a:r>
              <a:endParaRPr lang="ko-KR" altLang="en-US" sz="2400" b="1" dirty="0">
                <a:solidFill>
                  <a:srgbClr val="FF0000"/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7006306-FBE8-466E-A43A-0CAD2B6120E6}"/>
                </a:ext>
              </a:extLst>
            </p:cNvPr>
            <p:cNvSpPr txBox="1"/>
            <p:nvPr/>
          </p:nvSpPr>
          <p:spPr>
            <a:xfrm>
              <a:off x="209405" y="1374020"/>
              <a:ext cx="35624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latin typeface="Lucida Bright" panose="02040602050505020304" pitchFamily="18" charset="0"/>
                </a:rPr>
                <a:t>if</a:t>
              </a:r>
              <a:endParaRPr lang="ko-KR" altLang="en-US" sz="2400" b="1" dirty="0">
                <a:solidFill>
                  <a:srgbClr val="FF0000"/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CB482B8-4F62-41A7-82CE-B45A8AAEBC0B}"/>
                </a:ext>
              </a:extLst>
            </p:cNvPr>
            <p:cNvSpPr txBox="1"/>
            <p:nvPr/>
          </p:nvSpPr>
          <p:spPr>
            <a:xfrm>
              <a:off x="-307182" y="2506774"/>
              <a:ext cx="44140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</a:t>
              </a:r>
              <a:r>
                <a:rPr lang="en-US" altLang="ko-KR" sz="2400" b="1" dirty="0" err="1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leftDiffIndex.add</a:t>
              </a:r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(0, -1);</a:t>
              </a:r>
              <a:endParaRPr lang="ko-KR" altLang="en-US" sz="24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D60C12-B522-4BD3-8026-0CE8848D5A08}"/>
                </a:ext>
              </a:extLst>
            </p:cNvPr>
            <p:cNvSpPr txBox="1"/>
            <p:nvPr/>
          </p:nvSpPr>
          <p:spPr>
            <a:xfrm>
              <a:off x="-307182" y="3004760"/>
              <a:ext cx="44140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</a:t>
              </a:r>
              <a:r>
                <a:rPr lang="en-US" altLang="ko-KR" sz="2400" b="1" dirty="0" err="1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i</a:t>
              </a:r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--;</a:t>
              </a:r>
              <a:endParaRPr lang="ko-KR" altLang="en-US" sz="24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87A564-B6C1-4955-BD18-66CF9D965CC9}"/>
              </a:ext>
            </a:extLst>
          </p:cNvPr>
          <p:cNvGrpSpPr/>
          <p:nvPr/>
        </p:nvGrpSpPr>
        <p:grpSpPr>
          <a:xfrm>
            <a:off x="3731802" y="1374020"/>
            <a:ext cx="4872116" cy="2092405"/>
            <a:chOff x="3731802" y="1374020"/>
            <a:chExt cx="4872116" cy="209240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E358FB7-231C-45BA-B57E-D692AE69FB24}"/>
                </a:ext>
              </a:extLst>
            </p:cNvPr>
            <p:cNvSpPr txBox="1"/>
            <p:nvPr/>
          </p:nvSpPr>
          <p:spPr>
            <a:xfrm>
              <a:off x="4189859" y="1855664"/>
              <a:ext cx="44140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latin typeface="Lucida Bright" panose="02040602050505020304" pitchFamily="18" charset="0"/>
                </a:rPr>
                <a:t>C[</a:t>
              </a:r>
              <a:r>
                <a:rPr lang="en-US" altLang="ko-KR" sz="2400" b="1" dirty="0" err="1">
                  <a:latin typeface="Lucida Bright" panose="02040602050505020304" pitchFamily="18" charset="0"/>
                </a:rPr>
                <a:t>i</a:t>
              </a:r>
              <a:r>
                <a:rPr lang="en-US" altLang="ko-KR" sz="2400" b="1" dirty="0">
                  <a:latin typeface="Lucida Bright" panose="02040602050505020304" pitchFamily="18" charset="0"/>
                </a:rPr>
                <a:t>][j] == C[</a:t>
              </a:r>
              <a:r>
                <a:rPr lang="en-US" altLang="ko-KR" sz="2400" b="1" dirty="0" err="1">
                  <a:latin typeface="Lucida Bright" panose="02040602050505020304" pitchFamily="18" charset="0"/>
                </a:rPr>
                <a:t>i</a:t>
              </a:r>
              <a:r>
                <a:rPr lang="en-US" altLang="ko-KR" sz="2400" b="1" dirty="0">
                  <a:latin typeface="Lucida Bright" panose="02040602050505020304" pitchFamily="18" charset="0"/>
                </a:rPr>
                <a:t> – 1][j]</a:t>
              </a:r>
              <a:endParaRPr lang="ko-KR" altLang="en-US" sz="2400" b="1" dirty="0">
                <a:solidFill>
                  <a:srgbClr val="FF0000"/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1B549C9-BDF5-48EE-9B22-F062749775A9}"/>
                </a:ext>
              </a:extLst>
            </p:cNvPr>
            <p:cNvSpPr txBox="1"/>
            <p:nvPr/>
          </p:nvSpPr>
          <p:spPr>
            <a:xfrm>
              <a:off x="4189860" y="1374020"/>
              <a:ext cx="35624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latin typeface="Lucida Bright" panose="02040602050505020304" pitchFamily="18" charset="0"/>
                </a:rPr>
                <a:t>else if</a:t>
              </a:r>
              <a:endParaRPr lang="ko-KR" altLang="en-US" sz="2400" b="1" dirty="0">
                <a:solidFill>
                  <a:srgbClr val="FF0000"/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F8ACA17-1BF3-43B4-AA03-1B194C9C43AE}"/>
                </a:ext>
              </a:extLst>
            </p:cNvPr>
            <p:cNvSpPr txBox="1"/>
            <p:nvPr/>
          </p:nvSpPr>
          <p:spPr>
            <a:xfrm>
              <a:off x="3731802" y="2506774"/>
              <a:ext cx="44140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</a:t>
              </a:r>
              <a:r>
                <a:rPr lang="en-US" altLang="ko-KR" sz="2400" b="1" dirty="0" err="1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rightDiffIndex.add</a:t>
              </a:r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(0, -1);</a:t>
              </a:r>
              <a:endParaRPr lang="ko-KR" altLang="en-US" sz="24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D197559-0C7D-40B3-A463-0D5BF5206C0D}"/>
                </a:ext>
              </a:extLst>
            </p:cNvPr>
            <p:cNvSpPr txBox="1"/>
            <p:nvPr/>
          </p:nvSpPr>
          <p:spPr>
            <a:xfrm>
              <a:off x="3731802" y="3004760"/>
              <a:ext cx="44140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Lucida Bright" panose="02040602050505020304" pitchFamily="18" charset="0"/>
                </a:rPr>
                <a:t>     j--;</a:t>
              </a:r>
              <a:endParaRPr lang="ko-KR" altLang="en-US" sz="24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8466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How To Compare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CC299E6-BB01-4799-8049-45B565E113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901279"/>
              </p:ext>
            </p:extLst>
          </p:nvPr>
        </p:nvGraphicFramePr>
        <p:xfrm>
          <a:off x="2805084" y="1329063"/>
          <a:ext cx="2456872" cy="45134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6418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leftDiffIndex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Not use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6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8C1926B-9FFC-4913-BC3F-A647FA6384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317751"/>
              </p:ext>
            </p:extLst>
          </p:nvPr>
        </p:nvGraphicFramePr>
        <p:xfrm>
          <a:off x="6930046" y="1329062"/>
          <a:ext cx="2456872" cy="38774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5392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rightDiffIndex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Not use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1EA011E-B068-4A5C-99AA-D2B3982C04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8727774"/>
              </p:ext>
            </p:extLst>
          </p:nvPr>
        </p:nvGraphicFramePr>
        <p:xfrm>
          <a:off x="4993509" y="2423278"/>
          <a:ext cx="1071562" cy="33692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71562">
                  <a:extLst>
                    <a:ext uri="{9D8B030D-6E8A-4147-A177-3AD203B41FA5}">
                      <a16:colId xmlns:a16="http://schemas.microsoft.com/office/drawing/2014/main" val="1526336671"/>
                    </a:ext>
                  </a:extLst>
                </a:gridCol>
              </a:tblGrid>
              <a:tr h="561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A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986924"/>
                  </a:ext>
                </a:extLst>
              </a:tr>
              <a:tr h="561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683032"/>
                  </a:ext>
                </a:extLst>
              </a:tr>
              <a:tr h="561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Y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2579977"/>
                  </a:ext>
                </a:extLst>
              </a:tr>
              <a:tr h="561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Z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1579187"/>
                  </a:ext>
                </a:extLst>
              </a:tr>
              <a:tr h="561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C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431636"/>
                  </a:ext>
                </a:extLst>
              </a:tr>
              <a:tr h="561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D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868849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122BE150-001F-45AF-968E-666A248663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770810"/>
              </p:ext>
            </p:extLst>
          </p:nvPr>
        </p:nvGraphicFramePr>
        <p:xfrm>
          <a:off x="9101165" y="2423278"/>
          <a:ext cx="1071562" cy="28077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71562">
                  <a:extLst>
                    <a:ext uri="{9D8B030D-6E8A-4147-A177-3AD203B41FA5}">
                      <a16:colId xmlns:a16="http://schemas.microsoft.com/office/drawing/2014/main" val="1526336671"/>
                    </a:ext>
                  </a:extLst>
                </a:gridCol>
              </a:tblGrid>
              <a:tr h="561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A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986924"/>
                  </a:ext>
                </a:extLst>
              </a:tr>
              <a:tr h="561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B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683032"/>
                  </a:ext>
                </a:extLst>
              </a:tr>
              <a:tr h="561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C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2579977"/>
                  </a:ext>
                </a:extLst>
              </a:tr>
              <a:tr h="561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D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1579187"/>
                  </a:ext>
                </a:extLst>
              </a:tr>
              <a:tr h="561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E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4316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53145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How To Arrange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79D55F-211B-4861-AD21-10C2A1DC9D59}"/>
              </a:ext>
            </a:extLst>
          </p:cNvPr>
          <p:cNvSpPr txBox="1"/>
          <p:nvPr/>
        </p:nvSpPr>
        <p:spPr>
          <a:xfrm>
            <a:off x="308625" y="1447312"/>
            <a:ext cx="3399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L = 1</a:t>
            </a:r>
          </a:p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R = 1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Lucida Bright" panose="02040602050505020304" pitchFamily="18" charset="0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648F24C8-8322-44DC-83B6-B0EE979A6C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7073191"/>
              </p:ext>
            </p:extLst>
          </p:nvPr>
        </p:nvGraphicFramePr>
        <p:xfrm>
          <a:off x="6026599" y="1186623"/>
          <a:ext cx="2456872" cy="45134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6418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leftDiffIndex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6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BEC6EAD9-AE0E-45AA-B118-C4C96CA97D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789852"/>
              </p:ext>
            </p:extLst>
          </p:nvPr>
        </p:nvGraphicFramePr>
        <p:xfrm>
          <a:off x="8846742" y="1186623"/>
          <a:ext cx="2456872" cy="38774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5392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rightDiffIndex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B83B867B-EC88-4E00-BD67-DD7AA8CB32A0}"/>
              </a:ext>
            </a:extLst>
          </p:cNvPr>
          <p:cNvSpPr txBox="1"/>
          <p:nvPr/>
        </p:nvSpPr>
        <p:spPr>
          <a:xfrm>
            <a:off x="515556" y="2765705"/>
            <a:ext cx="5453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latin typeface="Lucida Bright" panose="02040602050505020304" pitchFamily="18" charset="0"/>
              </a:rPr>
              <a:t>leftDiffIndex</a:t>
            </a:r>
            <a:r>
              <a:rPr lang="en-US" altLang="ko-KR" sz="2000" b="1" dirty="0">
                <a:latin typeface="Lucida Bright" panose="02040602050505020304" pitchFamily="18" charset="0"/>
              </a:rPr>
              <a:t>[L] != -1 &amp;&amp; 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rightDiffIndex</a:t>
            </a:r>
            <a:r>
              <a:rPr lang="en-US" altLang="ko-KR" sz="2000" b="1" dirty="0">
                <a:latin typeface="Lucida Bright" panose="02040602050505020304" pitchFamily="18" charset="0"/>
              </a:rPr>
              <a:t>[R] != -1 ? </a:t>
            </a:r>
            <a:r>
              <a:rPr lang="en-US" altLang="ko-KR" sz="2000" b="1" dirty="0">
                <a:solidFill>
                  <a:srgbClr val="FF0000"/>
                </a:solidFill>
                <a:latin typeface="Lucida Bright" panose="02040602050505020304" pitchFamily="18" charset="0"/>
              </a:rPr>
              <a:t>Yes</a:t>
            </a:r>
            <a:endParaRPr lang="ko-KR" altLang="en-US" sz="2000" b="1" dirty="0">
              <a:solidFill>
                <a:srgbClr val="FF0000"/>
              </a:solidFill>
              <a:latin typeface="Lucida Bright" panose="020406020505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447183-94E8-46C4-B93A-C40FF42FCF11}"/>
              </a:ext>
            </a:extLst>
          </p:cNvPr>
          <p:cNvSpPr txBox="1"/>
          <p:nvPr/>
        </p:nvSpPr>
        <p:spPr>
          <a:xfrm>
            <a:off x="366588" y="3557546"/>
            <a:ext cx="4414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</a:t>
            </a:r>
            <a:r>
              <a:rPr lang="en-US" altLang="ko-KR" sz="2000" b="1" dirty="0" err="1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leftViewIndex.add</a:t>
            </a: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(L++);</a:t>
            </a:r>
            <a:endParaRPr lang="ko-KR" altLang="en-US" sz="2000" b="1" dirty="0">
              <a:solidFill>
                <a:schemeClr val="accent2">
                  <a:lumMod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E8783C-CD11-4B56-9F7D-2AC44536CDA0}"/>
              </a:ext>
            </a:extLst>
          </p:cNvPr>
          <p:cNvSpPr txBox="1"/>
          <p:nvPr/>
        </p:nvSpPr>
        <p:spPr>
          <a:xfrm>
            <a:off x="366588" y="3943556"/>
            <a:ext cx="4414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</a:t>
            </a:r>
            <a:r>
              <a:rPr lang="en-US" altLang="ko-KR" sz="2000" b="1" dirty="0" err="1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rightDiffIndex.add</a:t>
            </a: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(R++);</a:t>
            </a:r>
            <a:endParaRPr lang="ko-KR" altLang="en-US" sz="2000" b="1" dirty="0">
              <a:solidFill>
                <a:schemeClr val="accent2">
                  <a:lumMod val="50000"/>
                </a:schemeClr>
              </a:solidFill>
              <a:latin typeface="Lucida Bright" panose="02040602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04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How To Arrange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79D55F-211B-4861-AD21-10C2A1DC9D59}"/>
              </a:ext>
            </a:extLst>
          </p:cNvPr>
          <p:cNvSpPr txBox="1"/>
          <p:nvPr/>
        </p:nvSpPr>
        <p:spPr>
          <a:xfrm>
            <a:off x="308625" y="1447312"/>
            <a:ext cx="3399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L = 2</a:t>
            </a:r>
          </a:p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ucida Bright" panose="02040602050505020304" pitchFamily="18" charset="0"/>
              </a:rPr>
              <a:t>R = 2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Lucida Bright" panose="02040602050505020304" pitchFamily="18" charset="0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D45CAEAC-E846-470E-A28B-1F002818CA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124707"/>
              </p:ext>
            </p:extLst>
          </p:nvPr>
        </p:nvGraphicFramePr>
        <p:xfrm>
          <a:off x="6026599" y="1186623"/>
          <a:ext cx="2456872" cy="45134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6418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leftDiffIndex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6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6F159217-0C2F-41AD-B787-9FBA021F99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573020"/>
              </p:ext>
            </p:extLst>
          </p:nvPr>
        </p:nvGraphicFramePr>
        <p:xfrm>
          <a:off x="8846742" y="1186623"/>
          <a:ext cx="2456872" cy="38774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5392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rightDiffIndex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BAF4B67E-A1F0-489B-9354-73D2E67A2A7F}"/>
              </a:ext>
            </a:extLst>
          </p:cNvPr>
          <p:cNvSpPr txBox="1"/>
          <p:nvPr/>
        </p:nvSpPr>
        <p:spPr>
          <a:xfrm>
            <a:off x="573519" y="3369532"/>
            <a:ext cx="5453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latin typeface="Lucida Bright" panose="02040602050505020304" pitchFamily="18" charset="0"/>
              </a:rPr>
              <a:t>leftDiffIndex</a:t>
            </a:r>
            <a:r>
              <a:rPr lang="en-US" altLang="ko-KR" sz="2000" b="1" dirty="0">
                <a:latin typeface="Lucida Bright" panose="02040602050505020304" pitchFamily="18" charset="0"/>
              </a:rPr>
              <a:t>[L] == -1 &amp;&amp; 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rightDiffIndex</a:t>
            </a:r>
            <a:r>
              <a:rPr lang="en-US" altLang="ko-KR" sz="2000" b="1" dirty="0">
                <a:latin typeface="Lucida Bright" panose="02040602050505020304" pitchFamily="18" charset="0"/>
              </a:rPr>
              <a:t>[R] == -1 ? </a:t>
            </a:r>
            <a:r>
              <a:rPr lang="en-US" altLang="ko-KR" sz="2000" b="1" dirty="0">
                <a:solidFill>
                  <a:srgbClr val="FF0000"/>
                </a:solidFill>
                <a:latin typeface="Lucida Bright" panose="02040602050505020304" pitchFamily="18" charset="0"/>
              </a:rPr>
              <a:t>Yes</a:t>
            </a:r>
            <a:endParaRPr lang="ko-KR" altLang="en-US" sz="2000" b="1" dirty="0">
              <a:solidFill>
                <a:srgbClr val="FF0000"/>
              </a:solidFill>
              <a:latin typeface="Lucida Bright" panose="020406020505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64560F-6E93-4C28-AEFD-AF03FDA199CC}"/>
              </a:ext>
            </a:extLst>
          </p:cNvPr>
          <p:cNvSpPr txBox="1"/>
          <p:nvPr/>
        </p:nvSpPr>
        <p:spPr>
          <a:xfrm>
            <a:off x="424551" y="4122388"/>
            <a:ext cx="4414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</a:t>
            </a:r>
            <a:r>
              <a:rPr lang="en-US" altLang="ko-KR" sz="2000" b="1" dirty="0" err="1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leftViewIndex.add</a:t>
            </a: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(L * (-1));</a:t>
            </a:r>
            <a:endParaRPr lang="ko-KR" altLang="en-US" sz="2000" b="1" dirty="0">
              <a:solidFill>
                <a:schemeClr val="accent2">
                  <a:lumMod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83A91A-7BCE-4136-8320-8D6CE61C81D0}"/>
              </a:ext>
            </a:extLst>
          </p:cNvPr>
          <p:cNvSpPr txBox="1"/>
          <p:nvPr/>
        </p:nvSpPr>
        <p:spPr>
          <a:xfrm>
            <a:off x="424551" y="4964844"/>
            <a:ext cx="4414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L++;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58EF44-0D3F-4FA2-9E1E-3CF9C71E28C1}"/>
              </a:ext>
            </a:extLst>
          </p:cNvPr>
          <p:cNvSpPr txBox="1"/>
          <p:nvPr/>
        </p:nvSpPr>
        <p:spPr>
          <a:xfrm>
            <a:off x="424551" y="4508398"/>
            <a:ext cx="4414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</a:t>
            </a:r>
            <a:r>
              <a:rPr lang="en-US" altLang="ko-KR" sz="2000" b="1" dirty="0" err="1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rightDiffIndex.add</a:t>
            </a: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(R * (-1));</a:t>
            </a:r>
            <a:endParaRPr lang="ko-KR" altLang="en-US" sz="2000" b="1" dirty="0">
              <a:solidFill>
                <a:schemeClr val="accent2">
                  <a:lumMod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D2AD5D-D97A-49E4-9EB7-CF458D1BC2F9}"/>
              </a:ext>
            </a:extLst>
          </p:cNvPr>
          <p:cNvSpPr txBox="1"/>
          <p:nvPr/>
        </p:nvSpPr>
        <p:spPr>
          <a:xfrm>
            <a:off x="424551" y="5434349"/>
            <a:ext cx="4414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R++;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5D4870-B7FA-467C-AE97-965D808E080D}"/>
              </a:ext>
            </a:extLst>
          </p:cNvPr>
          <p:cNvSpPr txBox="1"/>
          <p:nvPr/>
        </p:nvSpPr>
        <p:spPr>
          <a:xfrm>
            <a:off x="573519" y="2541863"/>
            <a:ext cx="5453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latin typeface="Lucida Bright" panose="02040602050505020304" pitchFamily="18" charset="0"/>
              </a:rPr>
              <a:t>leftDiffIndex</a:t>
            </a:r>
            <a:r>
              <a:rPr lang="en-US" altLang="ko-KR" sz="2000" b="1" dirty="0">
                <a:latin typeface="Lucida Bright" panose="02040602050505020304" pitchFamily="18" charset="0"/>
              </a:rPr>
              <a:t>[L] != -1 &amp;&amp; 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rightDiffIndex</a:t>
            </a:r>
            <a:r>
              <a:rPr lang="en-US" altLang="ko-KR" sz="2000" b="1" dirty="0">
                <a:latin typeface="Lucida Bright" panose="02040602050505020304" pitchFamily="18" charset="0"/>
              </a:rPr>
              <a:t>[R] != -1 ? No</a:t>
            </a:r>
            <a:endParaRPr lang="ko-KR" altLang="en-US" sz="2000" b="1" dirty="0">
              <a:latin typeface="Lucida Bright" panose="02040602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26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How To Arrange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04C836-73EF-4541-ABD0-7E998EFC6866}"/>
              </a:ext>
            </a:extLst>
          </p:cNvPr>
          <p:cNvSpPr txBox="1"/>
          <p:nvPr/>
        </p:nvSpPr>
        <p:spPr>
          <a:xfrm>
            <a:off x="308625" y="1282207"/>
            <a:ext cx="5453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latin typeface="Lucida Bright" panose="02040602050505020304" pitchFamily="18" charset="0"/>
              </a:rPr>
              <a:t>leftDiffIndex</a:t>
            </a:r>
            <a:r>
              <a:rPr lang="en-US" altLang="ko-KR" sz="2000" b="1" dirty="0">
                <a:latin typeface="Lucida Bright" panose="02040602050505020304" pitchFamily="18" charset="0"/>
              </a:rPr>
              <a:t>[L] != -1 &amp;&amp; 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rightDiffIndex</a:t>
            </a:r>
            <a:r>
              <a:rPr lang="en-US" altLang="ko-KR" sz="2000" b="1" dirty="0">
                <a:latin typeface="Lucida Bright" panose="02040602050505020304" pitchFamily="18" charset="0"/>
              </a:rPr>
              <a:t>[R] != -1 ? No</a:t>
            </a:r>
            <a:endParaRPr lang="ko-KR" altLang="en-US" sz="2000" b="1" dirty="0">
              <a:latin typeface="Lucida Bright" panose="020406020505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B24AE1-B6A5-4349-B762-6B1B39B54660}"/>
              </a:ext>
            </a:extLst>
          </p:cNvPr>
          <p:cNvSpPr txBox="1"/>
          <p:nvPr/>
        </p:nvSpPr>
        <p:spPr>
          <a:xfrm>
            <a:off x="308625" y="2069182"/>
            <a:ext cx="5453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latin typeface="Lucida Bright" panose="02040602050505020304" pitchFamily="18" charset="0"/>
              </a:rPr>
              <a:t>leftDiffIndex</a:t>
            </a:r>
            <a:r>
              <a:rPr lang="en-US" altLang="ko-KR" sz="2000" b="1" dirty="0">
                <a:latin typeface="Lucida Bright" panose="02040602050505020304" pitchFamily="18" charset="0"/>
              </a:rPr>
              <a:t>[L] == -1 &amp;&amp; 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rightDiffIndex</a:t>
            </a:r>
            <a:r>
              <a:rPr lang="en-US" altLang="ko-KR" sz="2000" b="1" dirty="0">
                <a:latin typeface="Lucida Bright" panose="02040602050505020304" pitchFamily="18" charset="0"/>
              </a:rPr>
              <a:t>[R] == -1 ? No</a:t>
            </a:r>
            <a:endParaRPr lang="ko-KR" altLang="en-US" sz="2000" b="1" dirty="0">
              <a:latin typeface="Lucida Bright" panose="020406020505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87B65C-9548-4F76-8B58-9BCDDA81FB94}"/>
              </a:ext>
            </a:extLst>
          </p:cNvPr>
          <p:cNvSpPr txBox="1"/>
          <p:nvPr/>
        </p:nvSpPr>
        <p:spPr>
          <a:xfrm>
            <a:off x="308625" y="2885990"/>
            <a:ext cx="5453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Lucida Bright" panose="02040602050505020304" pitchFamily="18" charset="0"/>
              </a:rPr>
              <a:t>else</a:t>
            </a:r>
            <a:endParaRPr lang="ko-KR" altLang="en-US" sz="2000" b="1" dirty="0">
              <a:latin typeface="Lucida Bright" panose="020406020505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22C24D-F97A-47CF-8128-1F766A5F9959}"/>
              </a:ext>
            </a:extLst>
          </p:cNvPr>
          <p:cNvSpPr txBox="1"/>
          <p:nvPr/>
        </p:nvSpPr>
        <p:spPr>
          <a:xfrm>
            <a:off x="159657" y="3194962"/>
            <a:ext cx="56020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while (</a:t>
            </a:r>
            <a:r>
              <a:rPr lang="en-US" altLang="ko-KR" sz="2000" b="1" dirty="0" err="1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rightDiffIndex.get</a:t>
            </a: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(R) == -1) {</a:t>
            </a:r>
          </a:p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	</a:t>
            </a:r>
            <a:r>
              <a:rPr lang="en-US" altLang="ko-KR" sz="2000" b="1" dirty="0" err="1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leftViewIndex.add</a:t>
            </a: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(0);</a:t>
            </a:r>
          </a:p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	</a:t>
            </a:r>
            <a:r>
              <a:rPr lang="en-US" altLang="ko-KR" sz="2000" b="1" dirty="0" err="1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rightViewIndex.add</a:t>
            </a: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(R++);</a:t>
            </a:r>
          </a:p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}</a:t>
            </a:r>
            <a:endParaRPr lang="ko-KR" altLang="en-US" sz="2000" b="1" dirty="0">
              <a:solidFill>
                <a:schemeClr val="accent2">
                  <a:lumMod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D1D198-3361-4DA0-B396-BB7646220306}"/>
              </a:ext>
            </a:extLst>
          </p:cNvPr>
          <p:cNvSpPr txBox="1"/>
          <p:nvPr/>
        </p:nvSpPr>
        <p:spPr>
          <a:xfrm>
            <a:off x="159657" y="4448082"/>
            <a:ext cx="56020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while (</a:t>
            </a:r>
            <a:r>
              <a:rPr lang="en-US" altLang="ko-KR" sz="2000" b="1" dirty="0" err="1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leftDiffIndex.get</a:t>
            </a: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(R) == -1) {</a:t>
            </a:r>
          </a:p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	</a:t>
            </a:r>
            <a:r>
              <a:rPr lang="en-US" altLang="ko-KR" sz="2000" b="1" dirty="0" err="1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leftViewIndex.add</a:t>
            </a: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(L++);</a:t>
            </a:r>
          </a:p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	</a:t>
            </a:r>
            <a:r>
              <a:rPr lang="en-US" altLang="ko-KR" sz="2000" b="1" dirty="0" err="1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rightViewIndex.add</a:t>
            </a: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(0);</a:t>
            </a:r>
          </a:p>
          <a:p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Lucida Bright" panose="02040602050505020304" pitchFamily="18" charset="0"/>
              </a:rPr>
              <a:t>     }</a:t>
            </a:r>
            <a:endParaRPr lang="ko-KR" altLang="en-US" sz="2000" b="1" dirty="0">
              <a:solidFill>
                <a:schemeClr val="accent2">
                  <a:lumMod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617B1A-5C46-49E8-823C-8DB9140ADC53}"/>
              </a:ext>
            </a:extLst>
          </p:cNvPr>
          <p:cNvSpPr txBox="1"/>
          <p:nvPr/>
        </p:nvSpPr>
        <p:spPr>
          <a:xfrm>
            <a:off x="209405" y="5961238"/>
            <a:ext cx="89278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Lucida Bright" panose="02040602050505020304" pitchFamily="18" charset="0"/>
              </a:rPr>
              <a:t>L = 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leftDiffIndex.size</a:t>
            </a:r>
            <a:r>
              <a:rPr lang="en-US" altLang="ko-KR" sz="2000" b="1" dirty="0">
                <a:latin typeface="Lucida Bright" panose="02040602050505020304" pitchFamily="18" charset="0"/>
              </a:rPr>
              <a:t>() </a:t>
            </a:r>
            <a:r>
              <a:rPr lang="ko-KR" altLang="en-US" sz="2000" b="1" dirty="0">
                <a:latin typeface="Lucida Bright" panose="02040602050505020304" pitchFamily="18" charset="0"/>
              </a:rPr>
              <a:t>또는 </a:t>
            </a:r>
            <a:r>
              <a:rPr lang="en-US" altLang="ko-KR" sz="2000" b="1" dirty="0">
                <a:latin typeface="Lucida Bright" panose="02040602050505020304" pitchFamily="18" charset="0"/>
              </a:rPr>
              <a:t>R = 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rightDiffIndex.size</a:t>
            </a:r>
            <a:r>
              <a:rPr lang="en-US" altLang="ko-KR" sz="2000" b="1" dirty="0">
                <a:latin typeface="Lucida Bright" panose="02040602050505020304" pitchFamily="18" charset="0"/>
              </a:rPr>
              <a:t>() </a:t>
            </a:r>
            <a:r>
              <a:rPr lang="ko-KR" altLang="en-US" sz="2000" b="1" dirty="0">
                <a:latin typeface="Lucida Bright" panose="02040602050505020304" pitchFamily="18" charset="0"/>
              </a:rPr>
              <a:t>될 때까지 반복</a:t>
            </a:r>
            <a:endParaRPr lang="ko-KR" altLang="en-US" sz="2000" b="1" dirty="0">
              <a:solidFill>
                <a:srgbClr val="FF0000"/>
              </a:solidFill>
              <a:latin typeface="Lucida Bright" panose="02040602050505020304" pitchFamily="18" charset="0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8072C0CC-CD35-42FF-8442-C5C46F098D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6173758"/>
              </p:ext>
            </p:extLst>
          </p:nvPr>
        </p:nvGraphicFramePr>
        <p:xfrm>
          <a:off x="6026599" y="1186623"/>
          <a:ext cx="2456872" cy="45134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6418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leftDiffIndex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6418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6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37B588E6-9C07-4A63-B018-2D42F6046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17601"/>
              </p:ext>
            </p:extLst>
          </p:nvPr>
        </p:nvGraphicFramePr>
        <p:xfrm>
          <a:off x="8846742" y="1186623"/>
          <a:ext cx="2456872" cy="38774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5392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rightDiffIndex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539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978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  <p:bldP spid="18" grpId="0"/>
      <p:bldP spid="20" grpId="0"/>
      <p:bldP spid="2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How To Arrange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722DE0-3FCD-4EA6-8915-CF1457CE77EE}"/>
              </a:ext>
            </a:extLst>
          </p:cNvPr>
          <p:cNvSpPr txBox="1"/>
          <p:nvPr/>
        </p:nvSpPr>
        <p:spPr>
          <a:xfrm>
            <a:off x="3487474" y="3051907"/>
            <a:ext cx="56020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Lucida Bright" panose="02040602050505020304" pitchFamily="18" charset="0"/>
              </a:rPr>
              <a:t>     while (L &lt; 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leftDiffIndex.size</a:t>
            </a:r>
            <a:r>
              <a:rPr lang="en-US" altLang="ko-KR" sz="2000" b="1" dirty="0">
                <a:latin typeface="Lucida Bright" panose="02040602050505020304" pitchFamily="18" charset="0"/>
              </a:rPr>
              <a:t>()) {</a:t>
            </a:r>
          </a:p>
          <a:p>
            <a:r>
              <a:rPr lang="en-US" altLang="ko-KR" sz="2000" b="1" dirty="0">
                <a:latin typeface="Lucida Bright" panose="02040602050505020304" pitchFamily="18" charset="0"/>
              </a:rPr>
              <a:t>	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leftViewIndex.add</a:t>
            </a:r>
            <a:r>
              <a:rPr lang="en-US" altLang="ko-KR" sz="2000" b="1" dirty="0">
                <a:latin typeface="Lucida Bright" panose="02040602050505020304" pitchFamily="18" charset="0"/>
              </a:rPr>
              <a:t>(L++);</a:t>
            </a:r>
          </a:p>
          <a:p>
            <a:r>
              <a:rPr lang="en-US" altLang="ko-KR" sz="2000" b="1" dirty="0">
                <a:latin typeface="Lucida Bright" panose="02040602050505020304" pitchFamily="18" charset="0"/>
              </a:rPr>
              <a:t>	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rightViewIndex.add</a:t>
            </a:r>
            <a:r>
              <a:rPr lang="en-US" altLang="ko-KR" sz="2000" b="1" dirty="0">
                <a:latin typeface="Lucida Bright" panose="02040602050505020304" pitchFamily="18" charset="0"/>
              </a:rPr>
              <a:t>(0);</a:t>
            </a:r>
          </a:p>
          <a:p>
            <a:r>
              <a:rPr lang="en-US" altLang="ko-KR" sz="2000" b="1" dirty="0">
                <a:latin typeface="Lucida Bright" panose="02040602050505020304" pitchFamily="18" charset="0"/>
              </a:rPr>
              <a:t>     }</a:t>
            </a:r>
            <a:endParaRPr lang="ko-KR" altLang="en-US" sz="2000" b="1" dirty="0">
              <a:latin typeface="Lucida Bright" panose="020406020505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612DF7-AA1F-4252-9C3B-72ACA4DC9A0F}"/>
              </a:ext>
            </a:extLst>
          </p:cNvPr>
          <p:cNvSpPr txBox="1"/>
          <p:nvPr/>
        </p:nvSpPr>
        <p:spPr>
          <a:xfrm>
            <a:off x="3487474" y="4634255"/>
            <a:ext cx="56020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Lucida Bright" panose="02040602050505020304" pitchFamily="18" charset="0"/>
              </a:rPr>
              <a:t>     while (R &lt; 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rightDiffIndex.size</a:t>
            </a:r>
            <a:r>
              <a:rPr lang="en-US" altLang="ko-KR" sz="2000" b="1" dirty="0">
                <a:latin typeface="Lucida Bright" panose="02040602050505020304" pitchFamily="18" charset="0"/>
              </a:rPr>
              <a:t>()) {</a:t>
            </a:r>
          </a:p>
          <a:p>
            <a:r>
              <a:rPr lang="en-US" altLang="ko-KR" sz="2000" b="1" dirty="0">
                <a:latin typeface="Lucida Bright" panose="02040602050505020304" pitchFamily="18" charset="0"/>
              </a:rPr>
              <a:t>	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leftViewIndex.add</a:t>
            </a:r>
            <a:r>
              <a:rPr lang="en-US" altLang="ko-KR" sz="2000" b="1" dirty="0">
                <a:latin typeface="Lucida Bright" panose="02040602050505020304" pitchFamily="18" charset="0"/>
              </a:rPr>
              <a:t>(0);</a:t>
            </a:r>
          </a:p>
          <a:p>
            <a:r>
              <a:rPr lang="en-US" altLang="ko-KR" sz="2000" b="1" dirty="0">
                <a:latin typeface="Lucida Bright" panose="02040602050505020304" pitchFamily="18" charset="0"/>
              </a:rPr>
              <a:t>	</a:t>
            </a:r>
            <a:r>
              <a:rPr lang="en-US" altLang="ko-KR" sz="2000" b="1" dirty="0" err="1">
                <a:latin typeface="Lucida Bright" panose="02040602050505020304" pitchFamily="18" charset="0"/>
              </a:rPr>
              <a:t>rightViewIndex.add</a:t>
            </a:r>
            <a:r>
              <a:rPr lang="en-US" altLang="ko-KR" sz="2000" b="1" dirty="0">
                <a:latin typeface="Lucida Bright" panose="02040602050505020304" pitchFamily="18" charset="0"/>
              </a:rPr>
              <a:t>(R++);</a:t>
            </a:r>
          </a:p>
          <a:p>
            <a:r>
              <a:rPr lang="en-US" altLang="ko-KR" sz="2000" b="1" dirty="0">
                <a:latin typeface="Lucida Bright" panose="02040602050505020304" pitchFamily="18" charset="0"/>
              </a:rPr>
              <a:t>     }</a:t>
            </a:r>
            <a:endParaRPr lang="ko-KR" altLang="en-US" sz="2000" b="1" dirty="0">
              <a:latin typeface="Lucida Bright" panose="020406020505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7FCD0E-FE4D-440E-ADC0-2969A3E11A4E}"/>
              </a:ext>
            </a:extLst>
          </p:cNvPr>
          <p:cNvSpPr txBox="1"/>
          <p:nvPr/>
        </p:nvSpPr>
        <p:spPr>
          <a:xfrm>
            <a:off x="0" y="1794632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줄 개수가 같아질 때까지 줄 수가 적은 패널에 공백줄을 추가</a:t>
            </a:r>
          </a:p>
        </p:txBody>
      </p:sp>
    </p:spTree>
    <p:extLst>
      <p:ext uri="{BB962C8B-B14F-4D97-AF65-F5344CB8AC3E}">
        <p14:creationId xmlns:p14="http://schemas.microsoft.com/office/powerpoint/2010/main" val="188559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-1" y="569"/>
            <a:ext cx="8515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MVC Concept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15D5E9BD-2D71-400E-B3F4-F1C6644A316C}"/>
              </a:ext>
            </a:extLst>
          </p:cNvPr>
          <p:cNvGrpSpPr/>
          <p:nvPr/>
        </p:nvGrpSpPr>
        <p:grpSpPr>
          <a:xfrm>
            <a:off x="385537" y="3105834"/>
            <a:ext cx="4226984" cy="2816335"/>
            <a:chOff x="385537" y="3105834"/>
            <a:chExt cx="4226984" cy="2816335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513BD13-4E93-4B51-9D9B-D09BE7919EB1}"/>
                </a:ext>
              </a:extLst>
            </p:cNvPr>
            <p:cNvSpPr/>
            <p:nvPr/>
          </p:nvSpPr>
          <p:spPr>
            <a:xfrm>
              <a:off x="385537" y="3320331"/>
              <a:ext cx="4226984" cy="26018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400" dirty="0">
                <a:solidFill>
                  <a:schemeClr val="tx1"/>
                </a:solidFill>
                <a:latin typeface="Lucida Bright" panose="02040602050505020304" pitchFamily="18" charset="0"/>
              </a:endParaRPr>
            </a:p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Lucida Bright" panose="02040602050505020304" pitchFamily="18" charset="0"/>
                </a:rPr>
                <a:t>Merge</a:t>
              </a:r>
            </a:p>
            <a:p>
              <a:pPr algn="ctr"/>
              <a:r>
                <a:rPr lang="en-US" altLang="ko-KR" sz="2400" dirty="0" err="1">
                  <a:solidFill>
                    <a:schemeClr val="tx1"/>
                  </a:solidFill>
                  <a:latin typeface="Lucida Bright" panose="02040602050505020304" pitchFamily="18" charset="0"/>
                </a:rPr>
                <a:t>FileComparator</a:t>
              </a:r>
              <a:endParaRPr lang="en-US" altLang="ko-KR" sz="2400" dirty="0">
                <a:solidFill>
                  <a:schemeClr val="tx1"/>
                </a:solidFill>
                <a:latin typeface="Lucida Bright" panose="02040602050505020304" pitchFamily="18" charset="0"/>
              </a:endParaRPr>
            </a:p>
            <a:p>
              <a:pPr algn="ctr"/>
              <a:r>
                <a:rPr lang="en-US" altLang="ko-KR" sz="2400" dirty="0" err="1">
                  <a:solidFill>
                    <a:schemeClr val="tx1"/>
                  </a:solidFill>
                  <a:latin typeface="Lucida Bright" panose="02040602050505020304" pitchFamily="18" charset="0"/>
                </a:rPr>
                <a:t>TextEditorModel</a:t>
              </a:r>
              <a:endParaRPr lang="en-US" altLang="ko-KR" sz="2400" dirty="0">
                <a:solidFill>
                  <a:schemeClr val="tx1"/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B04F9D1-9BCC-448E-8065-1E73F8FCD920}"/>
                </a:ext>
              </a:extLst>
            </p:cNvPr>
            <p:cNvSpPr txBox="1"/>
            <p:nvPr/>
          </p:nvSpPr>
          <p:spPr>
            <a:xfrm>
              <a:off x="615301" y="3105834"/>
              <a:ext cx="18692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rgbClr val="0A325E"/>
                  </a:solidFill>
                  <a:latin typeface="Lucida Bright" panose="02040602050505020304" pitchFamily="18" charset="0"/>
                </a:rPr>
                <a:t>Model</a:t>
              </a:r>
              <a:endParaRPr lang="ko-KR" altLang="en-US" sz="3600" b="1" dirty="0">
                <a:solidFill>
                  <a:srgbClr val="0A325E"/>
                </a:solidFill>
                <a:latin typeface="Lucida Bright" panose="02040602050505020304" pitchFamily="18" charset="0"/>
              </a:endParaRPr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C35CD0C0-0DAB-4B84-85FE-84F8B865017B}"/>
                </a:ext>
              </a:extLst>
            </p:cNvPr>
            <p:cNvCxnSpPr/>
            <p:nvPr/>
          </p:nvCxnSpPr>
          <p:spPr>
            <a:xfrm>
              <a:off x="663853" y="3681877"/>
              <a:ext cx="3657600" cy="0"/>
            </a:xfrm>
            <a:prstGeom prst="line">
              <a:avLst/>
            </a:prstGeom>
            <a:ln w="28575">
              <a:solidFill>
                <a:srgbClr val="0A32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80B9A06-1545-4B32-8AD2-1E90A309230B}"/>
              </a:ext>
            </a:extLst>
          </p:cNvPr>
          <p:cNvGrpSpPr/>
          <p:nvPr/>
        </p:nvGrpSpPr>
        <p:grpSpPr>
          <a:xfrm>
            <a:off x="7579480" y="3105834"/>
            <a:ext cx="4226984" cy="2816335"/>
            <a:chOff x="7579480" y="3105834"/>
            <a:chExt cx="4226984" cy="2816335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E495138-7409-4883-BCCA-C0CB9D813ABB}"/>
                </a:ext>
              </a:extLst>
            </p:cNvPr>
            <p:cNvSpPr/>
            <p:nvPr/>
          </p:nvSpPr>
          <p:spPr>
            <a:xfrm>
              <a:off x="7579480" y="3320331"/>
              <a:ext cx="4226984" cy="26018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400" dirty="0">
                <a:solidFill>
                  <a:schemeClr val="tx1"/>
                </a:solidFill>
                <a:latin typeface="Lucida Bright" panose="02040602050505020304" pitchFamily="18" charset="0"/>
              </a:endParaRPr>
            </a:p>
            <a:p>
              <a:pPr algn="ctr"/>
              <a:r>
                <a:rPr lang="en-US" altLang="ko-KR" sz="2400" dirty="0" err="1">
                  <a:solidFill>
                    <a:schemeClr val="tx1"/>
                  </a:solidFill>
                  <a:latin typeface="Lucida Bright" panose="02040602050505020304" pitchFamily="18" charset="0"/>
                </a:rPr>
                <a:t>MainView</a:t>
              </a:r>
              <a:endParaRPr lang="en-US" altLang="ko-KR" sz="2400" dirty="0">
                <a:solidFill>
                  <a:schemeClr val="tx1"/>
                </a:solidFill>
                <a:latin typeface="Lucida Bright" panose="02040602050505020304" pitchFamily="18" charset="0"/>
              </a:endParaRPr>
            </a:p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Lucida Bright" panose="02040602050505020304" pitchFamily="18" charset="0"/>
                </a:rPr>
                <a:t>PanelView</a:t>
              </a:r>
            </a:p>
            <a:p>
              <a:pPr algn="ctr"/>
              <a:r>
                <a:rPr lang="en-US" altLang="ko-KR" sz="2400" dirty="0" err="1">
                  <a:solidFill>
                    <a:schemeClr val="tx1"/>
                  </a:solidFill>
                  <a:latin typeface="Lucida Bright" panose="02040602050505020304" pitchFamily="18" charset="0"/>
                </a:rPr>
                <a:t>TextLineNumber</a:t>
              </a:r>
              <a:endParaRPr lang="en-US" altLang="ko-KR" sz="2400" dirty="0">
                <a:solidFill>
                  <a:schemeClr val="tx1"/>
                </a:solidFill>
                <a:latin typeface="Lucida Bright" panose="02040602050505020304" pitchFamily="18" charset="0"/>
              </a:endParaRPr>
            </a:p>
            <a:p>
              <a:pPr algn="ctr"/>
              <a:r>
                <a:rPr lang="en-US" altLang="ko-KR" sz="2400" dirty="0" err="1">
                  <a:solidFill>
                    <a:schemeClr val="tx1"/>
                  </a:solidFill>
                  <a:latin typeface="Lucida Bright" panose="02040602050505020304" pitchFamily="18" charset="0"/>
                </a:rPr>
                <a:t>CompareTable</a:t>
              </a:r>
              <a:endParaRPr lang="en-US" altLang="ko-KR" sz="2400" dirty="0">
                <a:solidFill>
                  <a:schemeClr val="tx1"/>
                </a:solidFill>
                <a:latin typeface="Lucida Bright" panose="02040602050505020304" pitchFamily="18" charset="0"/>
              </a:endParaRPr>
            </a:p>
            <a:p>
              <a:pPr algn="ctr"/>
              <a:r>
                <a:rPr lang="en-US" altLang="ko-KR" sz="2400" dirty="0" err="1">
                  <a:solidFill>
                    <a:schemeClr val="tx1"/>
                  </a:solidFill>
                  <a:latin typeface="Lucida Bright" panose="02040602050505020304" pitchFamily="18" charset="0"/>
                </a:rPr>
                <a:t>CompareTableRenderer</a:t>
              </a:r>
              <a:endParaRPr lang="ko-KR" altLang="en-US" sz="2400" dirty="0">
                <a:solidFill>
                  <a:schemeClr val="tx1"/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9EC3DF2-AE48-4040-92FE-B63556D8FF72}"/>
                </a:ext>
              </a:extLst>
            </p:cNvPr>
            <p:cNvSpPr txBox="1"/>
            <p:nvPr/>
          </p:nvSpPr>
          <p:spPr>
            <a:xfrm>
              <a:off x="7870549" y="3105834"/>
              <a:ext cx="18692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rgbClr val="0A325E"/>
                  </a:solidFill>
                  <a:latin typeface="Lucida Bright" panose="02040602050505020304" pitchFamily="18" charset="0"/>
                </a:rPr>
                <a:t>View</a:t>
              </a:r>
              <a:endParaRPr lang="ko-KR" altLang="en-US" sz="3600" b="1" dirty="0">
                <a:solidFill>
                  <a:srgbClr val="0A325E"/>
                </a:solidFill>
                <a:latin typeface="Lucida Bright" panose="02040602050505020304" pitchFamily="18" charset="0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99998C4A-E3CF-41B8-9D9F-F892C45B58FD}"/>
                </a:ext>
              </a:extLst>
            </p:cNvPr>
            <p:cNvCxnSpPr/>
            <p:nvPr/>
          </p:nvCxnSpPr>
          <p:spPr>
            <a:xfrm>
              <a:off x="7919101" y="3681877"/>
              <a:ext cx="3657600" cy="0"/>
            </a:xfrm>
            <a:prstGeom prst="line">
              <a:avLst/>
            </a:prstGeom>
            <a:ln w="28575">
              <a:solidFill>
                <a:srgbClr val="0A32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41FD6ECE-79A6-4442-8256-E67E501F11FB}"/>
              </a:ext>
            </a:extLst>
          </p:cNvPr>
          <p:cNvGrpSpPr/>
          <p:nvPr/>
        </p:nvGrpSpPr>
        <p:grpSpPr>
          <a:xfrm>
            <a:off x="4229038" y="448454"/>
            <a:ext cx="3733923" cy="2071768"/>
            <a:chOff x="4229038" y="448454"/>
            <a:chExt cx="3733923" cy="2071768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B50F7F08-B731-4EB4-BE52-7C36BFFCF117}"/>
                </a:ext>
              </a:extLst>
            </p:cNvPr>
            <p:cNvSpPr/>
            <p:nvPr/>
          </p:nvSpPr>
          <p:spPr>
            <a:xfrm>
              <a:off x="4229038" y="712863"/>
              <a:ext cx="3733923" cy="18073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400" dirty="0">
                <a:solidFill>
                  <a:schemeClr val="tx1"/>
                </a:solidFill>
                <a:latin typeface="Lucida Bright" panose="02040602050505020304" pitchFamily="18" charset="0"/>
              </a:endParaRPr>
            </a:p>
            <a:p>
              <a:pPr algn="ctr"/>
              <a:r>
                <a:rPr lang="en-US" altLang="ko-KR" sz="2400" dirty="0" err="1">
                  <a:solidFill>
                    <a:schemeClr val="tx1"/>
                  </a:solidFill>
                  <a:latin typeface="Lucida Bright" panose="02040602050505020304" pitchFamily="18" charset="0"/>
                </a:rPr>
                <a:t>MergeController</a:t>
              </a:r>
              <a:endParaRPr lang="en-US" altLang="ko-KR" sz="2400" dirty="0">
                <a:solidFill>
                  <a:schemeClr val="tx1"/>
                </a:solidFill>
                <a:latin typeface="Lucida Bright" panose="02040602050505020304" pitchFamily="18" charset="0"/>
              </a:endParaRPr>
            </a:p>
            <a:p>
              <a:pPr algn="ctr"/>
              <a:r>
                <a:rPr lang="en-US" altLang="ko-KR" sz="2400" dirty="0" err="1">
                  <a:solidFill>
                    <a:schemeClr val="tx1"/>
                  </a:solidFill>
                  <a:latin typeface="Lucida Bright" panose="02040602050505020304" pitchFamily="18" charset="0"/>
                </a:rPr>
                <a:t>TextEditorController</a:t>
              </a:r>
              <a:endParaRPr lang="ko-KR" altLang="en-US" sz="2400" dirty="0">
                <a:solidFill>
                  <a:schemeClr val="tx1"/>
                </a:solidFill>
                <a:latin typeface="Lucida Bright" panose="020406020505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6109A8-B312-4A5D-A591-B6E84C93F0BD}"/>
                </a:ext>
              </a:extLst>
            </p:cNvPr>
            <p:cNvSpPr txBox="1"/>
            <p:nvPr/>
          </p:nvSpPr>
          <p:spPr>
            <a:xfrm>
              <a:off x="4390878" y="448454"/>
              <a:ext cx="34422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rgbClr val="0A325E"/>
                  </a:solidFill>
                  <a:latin typeface="Lucida Bright" panose="02040602050505020304" pitchFamily="18" charset="0"/>
                </a:rPr>
                <a:t>Controller</a:t>
              </a:r>
              <a:endParaRPr lang="ko-KR" altLang="en-US" sz="3600" b="1" dirty="0">
                <a:solidFill>
                  <a:srgbClr val="0A325E"/>
                </a:solidFill>
                <a:latin typeface="Lucida Bright" panose="02040602050505020304" pitchFamily="18" charset="0"/>
              </a:endParaRP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095172F2-BDED-47B9-B1A9-11EC403B87A2}"/>
                </a:ext>
              </a:extLst>
            </p:cNvPr>
            <p:cNvCxnSpPr/>
            <p:nvPr/>
          </p:nvCxnSpPr>
          <p:spPr>
            <a:xfrm>
              <a:off x="4443845" y="1024497"/>
              <a:ext cx="3325091" cy="0"/>
            </a:xfrm>
            <a:prstGeom prst="line">
              <a:avLst/>
            </a:prstGeom>
            <a:ln w="28575">
              <a:solidFill>
                <a:srgbClr val="0A32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83C7DC7B-9CA6-49AF-8E6A-5C0DF755B4D0}"/>
              </a:ext>
            </a:extLst>
          </p:cNvPr>
          <p:cNvGrpSpPr/>
          <p:nvPr/>
        </p:nvGrpSpPr>
        <p:grpSpPr>
          <a:xfrm>
            <a:off x="4645948" y="2678550"/>
            <a:ext cx="1450052" cy="2633005"/>
            <a:chOff x="4645948" y="2678550"/>
            <a:chExt cx="1450052" cy="2633005"/>
          </a:xfrm>
        </p:grpSpPr>
        <p:sp>
          <p:nvSpPr>
            <p:cNvPr id="18" name="화살표: 위로 굽음 17">
              <a:extLst>
                <a:ext uri="{FF2B5EF4-FFF2-40B4-BE49-F238E27FC236}">
                  <a16:creationId xmlns:a16="http://schemas.microsoft.com/office/drawing/2014/main" id="{16923000-6AFA-4E24-AB7F-2E01933F3C0E}"/>
                </a:ext>
              </a:extLst>
            </p:cNvPr>
            <p:cNvSpPr/>
            <p:nvPr/>
          </p:nvSpPr>
          <p:spPr>
            <a:xfrm>
              <a:off x="4792577" y="2678550"/>
              <a:ext cx="1011317" cy="1893450"/>
            </a:xfrm>
            <a:prstGeom prst="bentUpArrow">
              <a:avLst>
                <a:gd name="adj1" fmla="val 10099"/>
                <a:gd name="adj2" fmla="val 18607"/>
                <a:gd name="adj3" fmla="val 24118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4C7C7F-4343-4E4E-8468-29CA17B7EDC8}"/>
                </a:ext>
              </a:extLst>
            </p:cNvPr>
            <p:cNvSpPr txBox="1"/>
            <p:nvPr/>
          </p:nvSpPr>
          <p:spPr>
            <a:xfrm>
              <a:off x="4645948" y="4603669"/>
              <a:ext cx="14500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Lucida Bright" panose="02040602050505020304" pitchFamily="18" charset="0"/>
                </a:rPr>
                <a:t>Property</a:t>
              </a:r>
            </a:p>
            <a:p>
              <a:pPr algn="ctr"/>
              <a:r>
                <a:rPr lang="en-US" altLang="ko-KR" sz="2000" b="1" dirty="0">
                  <a:latin typeface="Lucida Bright" panose="02040602050505020304" pitchFamily="18" charset="0"/>
                </a:rPr>
                <a:t>change</a:t>
              </a:r>
              <a:endParaRPr lang="ko-KR" altLang="en-US" sz="2000" b="1" dirty="0">
                <a:latin typeface="Lucida Bright" panose="02040602050505020304" pitchFamily="18" charset="0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72303CF-A112-4A9F-A9D8-B21449E8D22A}"/>
              </a:ext>
            </a:extLst>
          </p:cNvPr>
          <p:cNvGrpSpPr/>
          <p:nvPr/>
        </p:nvGrpSpPr>
        <p:grpSpPr>
          <a:xfrm>
            <a:off x="6276056" y="2675962"/>
            <a:ext cx="1169005" cy="2615178"/>
            <a:chOff x="6276056" y="2675962"/>
            <a:chExt cx="1169005" cy="2615178"/>
          </a:xfrm>
        </p:grpSpPr>
        <p:sp>
          <p:nvSpPr>
            <p:cNvPr id="20" name="화살표: 위로 굽음 19">
              <a:extLst>
                <a:ext uri="{FF2B5EF4-FFF2-40B4-BE49-F238E27FC236}">
                  <a16:creationId xmlns:a16="http://schemas.microsoft.com/office/drawing/2014/main" id="{7E048864-0492-4EC6-8819-C4CF1312A8E6}"/>
                </a:ext>
              </a:extLst>
            </p:cNvPr>
            <p:cNvSpPr/>
            <p:nvPr/>
          </p:nvSpPr>
          <p:spPr>
            <a:xfrm flipH="1">
              <a:off x="6388107" y="2675962"/>
              <a:ext cx="1011317" cy="1893450"/>
            </a:xfrm>
            <a:prstGeom prst="bentUpArrow">
              <a:avLst>
                <a:gd name="adj1" fmla="val 10099"/>
                <a:gd name="adj2" fmla="val 18607"/>
                <a:gd name="adj3" fmla="val 24118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BE5EFFD-B2BA-4860-80CA-AD6C02AD1FEE}"/>
                </a:ext>
              </a:extLst>
            </p:cNvPr>
            <p:cNvSpPr txBox="1"/>
            <p:nvPr/>
          </p:nvSpPr>
          <p:spPr>
            <a:xfrm>
              <a:off x="6276056" y="4583254"/>
              <a:ext cx="11690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Lucida Bright" panose="02040602050505020304" pitchFamily="18" charset="0"/>
                </a:rPr>
                <a:t>User</a:t>
              </a:r>
            </a:p>
            <a:p>
              <a:pPr algn="ctr"/>
              <a:r>
                <a:rPr lang="en-US" altLang="ko-KR" sz="2000" b="1" dirty="0">
                  <a:latin typeface="Lucida Bright" panose="02040602050505020304" pitchFamily="18" charset="0"/>
                </a:rPr>
                <a:t>Action</a:t>
              </a:r>
              <a:endParaRPr lang="ko-KR" altLang="en-US" sz="2000" b="1" dirty="0">
                <a:latin typeface="Lucida Bright" panose="02040602050505020304" pitchFamily="18" charset="0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C1681BC-5AB2-445C-BAFE-7E7D1ECAD419}"/>
              </a:ext>
            </a:extLst>
          </p:cNvPr>
          <p:cNvGrpSpPr/>
          <p:nvPr/>
        </p:nvGrpSpPr>
        <p:grpSpPr>
          <a:xfrm>
            <a:off x="819710" y="1048422"/>
            <a:ext cx="3177749" cy="2057409"/>
            <a:chOff x="819710" y="1048422"/>
            <a:chExt cx="3177749" cy="2057409"/>
          </a:xfrm>
        </p:grpSpPr>
        <p:sp>
          <p:nvSpPr>
            <p:cNvPr id="22" name="화살표: 위로 굽음 21">
              <a:extLst>
                <a:ext uri="{FF2B5EF4-FFF2-40B4-BE49-F238E27FC236}">
                  <a16:creationId xmlns:a16="http://schemas.microsoft.com/office/drawing/2014/main" id="{4AEE9ED5-F677-484A-8564-01792AD78C9E}"/>
                </a:ext>
              </a:extLst>
            </p:cNvPr>
            <p:cNvSpPr/>
            <p:nvPr/>
          </p:nvSpPr>
          <p:spPr>
            <a:xfrm flipH="1" flipV="1">
              <a:off x="2162383" y="1048422"/>
              <a:ext cx="1835076" cy="2057409"/>
            </a:xfrm>
            <a:prstGeom prst="bentUpArrow">
              <a:avLst>
                <a:gd name="adj1" fmla="val 4712"/>
                <a:gd name="adj2" fmla="val 7384"/>
                <a:gd name="adj3" fmla="val 12446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305635F-CC1B-48C7-9717-9417AEE9E2AC}"/>
                </a:ext>
              </a:extLst>
            </p:cNvPr>
            <p:cNvSpPr txBox="1"/>
            <p:nvPr/>
          </p:nvSpPr>
          <p:spPr>
            <a:xfrm>
              <a:off x="819710" y="1556664"/>
              <a:ext cx="14604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Lucida Bright" panose="02040602050505020304" pitchFamily="18" charset="0"/>
                </a:rPr>
                <a:t>Property</a:t>
              </a:r>
            </a:p>
            <a:p>
              <a:pPr algn="ctr"/>
              <a:r>
                <a:rPr lang="en-US" altLang="ko-KR" sz="2000" b="1" dirty="0">
                  <a:latin typeface="Lucida Bright" panose="02040602050505020304" pitchFamily="18" charset="0"/>
                </a:rPr>
                <a:t>Update</a:t>
              </a:r>
              <a:endParaRPr lang="ko-KR" altLang="en-US" sz="2000" b="1" dirty="0">
                <a:latin typeface="Lucida Bright" panose="02040602050505020304" pitchFamily="18" charset="0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CD4837D-9CCB-4883-A736-36B5AE3A8393}"/>
              </a:ext>
            </a:extLst>
          </p:cNvPr>
          <p:cNvGrpSpPr/>
          <p:nvPr/>
        </p:nvGrpSpPr>
        <p:grpSpPr>
          <a:xfrm>
            <a:off x="8165664" y="1048421"/>
            <a:ext cx="3454499" cy="2057409"/>
            <a:chOff x="8165664" y="1048421"/>
            <a:chExt cx="3454499" cy="2057409"/>
          </a:xfrm>
        </p:grpSpPr>
        <p:sp>
          <p:nvSpPr>
            <p:cNvPr id="24" name="화살표: 위로 굽음 23">
              <a:extLst>
                <a:ext uri="{FF2B5EF4-FFF2-40B4-BE49-F238E27FC236}">
                  <a16:creationId xmlns:a16="http://schemas.microsoft.com/office/drawing/2014/main" id="{317AB7D6-31DA-4F2F-80EB-157E7FD0B3DF}"/>
                </a:ext>
              </a:extLst>
            </p:cNvPr>
            <p:cNvSpPr/>
            <p:nvPr/>
          </p:nvSpPr>
          <p:spPr>
            <a:xfrm flipV="1">
              <a:off x="8165664" y="1048421"/>
              <a:ext cx="1735718" cy="2057409"/>
            </a:xfrm>
            <a:prstGeom prst="bentUpArrow">
              <a:avLst>
                <a:gd name="adj1" fmla="val 4712"/>
                <a:gd name="adj2" fmla="val 7384"/>
                <a:gd name="adj3" fmla="val 12446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B6929E6-3546-41C1-ABCC-FF4135D1E9D5}"/>
                </a:ext>
              </a:extLst>
            </p:cNvPr>
            <p:cNvSpPr txBox="1"/>
            <p:nvPr/>
          </p:nvSpPr>
          <p:spPr>
            <a:xfrm>
              <a:off x="9715081" y="1556664"/>
              <a:ext cx="190508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Lucida Bright" panose="02040602050505020304" pitchFamily="18" charset="0"/>
                </a:rPr>
                <a:t>Component</a:t>
              </a:r>
            </a:p>
            <a:p>
              <a:pPr algn="ctr"/>
              <a:r>
                <a:rPr lang="en-US" altLang="ko-KR" sz="2000" b="1" dirty="0">
                  <a:latin typeface="Lucida Bright" panose="02040602050505020304" pitchFamily="18" charset="0"/>
                </a:rPr>
                <a:t>Update</a:t>
              </a:r>
              <a:endParaRPr lang="ko-KR" altLang="en-US" sz="2000" b="1" dirty="0">
                <a:latin typeface="Lucida Bright" panose="020406020505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7062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How To Arrange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CC299E6-BB01-4799-8049-45B565E113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013426"/>
              </p:ext>
            </p:extLst>
          </p:nvPr>
        </p:nvGraphicFramePr>
        <p:xfrm>
          <a:off x="2805084" y="1229177"/>
          <a:ext cx="2456872" cy="45419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0465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leftViewIndex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-2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6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7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63176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A434CBB-A2EE-41E5-A226-1D578E84AE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723994"/>
              </p:ext>
            </p:extLst>
          </p:nvPr>
        </p:nvGraphicFramePr>
        <p:xfrm>
          <a:off x="6930046" y="1229177"/>
          <a:ext cx="2456872" cy="45419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0465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rightViewIndex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-2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7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63176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114A42D-9E0A-4BC7-9224-948A3DA4FB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3009964"/>
              </p:ext>
            </p:extLst>
          </p:nvPr>
        </p:nvGraphicFramePr>
        <p:xfrm>
          <a:off x="5079922" y="2177744"/>
          <a:ext cx="1071562" cy="36329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71562">
                  <a:extLst>
                    <a:ext uri="{9D8B030D-6E8A-4147-A177-3AD203B41FA5}">
                      <a16:colId xmlns:a16="http://schemas.microsoft.com/office/drawing/2014/main" val="1526336671"/>
                    </a:ext>
                  </a:extLst>
                </a:gridCol>
              </a:tblGrid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A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986924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683032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Y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2579977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Z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1579187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C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431636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D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868849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(</a:t>
                      </a:r>
                      <a:r>
                        <a:rPr lang="ko-KR" altLang="en-US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공백</a:t>
                      </a:r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)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7184827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39B3E11-D12E-484A-B6D7-8154F9DE62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925203"/>
              </p:ext>
            </p:extLst>
          </p:nvPr>
        </p:nvGraphicFramePr>
        <p:xfrm>
          <a:off x="9386916" y="2177744"/>
          <a:ext cx="1071562" cy="36329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71562">
                  <a:extLst>
                    <a:ext uri="{9D8B030D-6E8A-4147-A177-3AD203B41FA5}">
                      <a16:colId xmlns:a16="http://schemas.microsoft.com/office/drawing/2014/main" val="1526336671"/>
                    </a:ext>
                  </a:extLst>
                </a:gridCol>
              </a:tblGrid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A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986924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B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683032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(</a:t>
                      </a:r>
                      <a:r>
                        <a:rPr lang="ko-KR" altLang="en-US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공백</a:t>
                      </a:r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)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2579977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(</a:t>
                      </a:r>
                      <a:r>
                        <a:rPr lang="ko-KR" altLang="en-US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공백</a:t>
                      </a:r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)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1579187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C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431636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D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868849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E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71848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930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Compute Blocks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816A14B0-FE4F-4579-8369-2A85AA749D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8748634"/>
              </p:ext>
            </p:extLst>
          </p:nvPr>
        </p:nvGraphicFramePr>
        <p:xfrm>
          <a:off x="705350" y="1415772"/>
          <a:ext cx="2456872" cy="45419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0465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leftViewIndex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-2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6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7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63176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D79445A-910F-49C7-9938-49187ECBF2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8764879"/>
              </p:ext>
            </p:extLst>
          </p:nvPr>
        </p:nvGraphicFramePr>
        <p:xfrm>
          <a:off x="3458712" y="1415772"/>
          <a:ext cx="2456872" cy="45419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0465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rightViewIndex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-2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7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63176"/>
                  </a:ext>
                </a:extLst>
              </a:tr>
            </a:tbl>
          </a:graphicData>
        </a:graphic>
      </p:graphicFrame>
      <p:sp>
        <p:nvSpPr>
          <p:cNvPr id="20" name="설명선: 오른쪽 화살표 19">
            <a:extLst>
              <a:ext uri="{FF2B5EF4-FFF2-40B4-BE49-F238E27FC236}">
                <a16:creationId xmlns:a16="http://schemas.microsoft.com/office/drawing/2014/main" id="{3CBB64D6-8776-438C-9BBA-1DC4FB85D3BB}"/>
              </a:ext>
            </a:extLst>
          </p:cNvPr>
          <p:cNvSpPr/>
          <p:nvPr/>
        </p:nvSpPr>
        <p:spPr>
          <a:xfrm>
            <a:off x="338667" y="2286000"/>
            <a:ext cx="6756400" cy="795867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603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F186E6-BB37-4076-9A57-5AE3F09083AB}"/>
              </a:ext>
            </a:extLst>
          </p:cNvPr>
          <p:cNvSpPr txBox="1"/>
          <p:nvPr/>
        </p:nvSpPr>
        <p:spPr>
          <a:xfrm>
            <a:off x="7213600" y="2453100"/>
            <a:ext cx="26075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같음</a:t>
            </a:r>
          </a:p>
        </p:txBody>
      </p:sp>
    </p:spTree>
    <p:extLst>
      <p:ext uri="{BB962C8B-B14F-4D97-AF65-F5344CB8AC3E}">
        <p14:creationId xmlns:p14="http://schemas.microsoft.com/office/powerpoint/2010/main" val="78896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Compute Blocks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816A14B0-FE4F-4579-8369-2A85AA749D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05350" y="1415772"/>
          <a:ext cx="2456872" cy="45419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0465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leftViewIndex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-2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6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7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63176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D79445A-910F-49C7-9938-49187ECBF24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458712" y="1415772"/>
          <a:ext cx="2456872" cy="45419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0465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rightViewIndex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-2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7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63176"/>
                  </a:ext>
                </a:extLst>
              </a:tr>
            </a:tbl>
          </a:graphicData>
        </a:graphic>
      </p:graphicFrame>
      <p:sp>
        <p:nvSpPr>
          <p:cNvPr id="20" name="설명선: 오른쪽 화살표 19">
            <a:extLst>
              <a:ext uri="{FF2B5EF4-FFF2-40B4-BE49-F238E27FC236}">
                <a16:creationId xmlns:a16="http://schemas.microsoft.com/office/drawing/2014/main" id="{3CBB64D6-8776-438C-9BBA-1DC4FB85D3BB}"/>
              </a:ext>
            </a:extLst>
          </p:cNvPr>
          <p:cNvSpPr/>
          <p:nvPr/>
        </p:nvSpPr>
        <p:spPr>
          <a:xfrm>
            <a:off x="338667" y="2793185"/>
            <a:ext cx="6756400" cy="795867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603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F186E6-BB37-4076-9A57-5AE3F09083AB}"/>
              </a:ext>
            </a:extLst>
          </p:cNvPr>
          <p:cNvSpPr txBox="1"/>
          <p:nvPr/>
        </p:nvSpPr>
        <p:spPr>
          <a:xfrm>
            <a:off x="7213600" y="2570945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다름</a:t>
            </a:r>
            <a:endParaRPr lang="en-US" altLang="ko-KR" sz="24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Block index </a:t>
            </a:r>
            <a:r>
              <a:rPr lang="ko-KR" altLang="en-US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추가</a:t>
            </a:r>
            <a:endParaRPr lang="en-US" altLang="ko-KR" sz="24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(2, 2)</a:t>
            </a:r>
            <a:endParaRPr lang="ko-KR" altLang="en-US" sz="24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3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Compute Blocks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816A14B0-FE4F-4579-8369-2A85AA749D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05350" y="1415772"/>
          <a:ext cx="2456872" cy="45419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0465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leftViewIndex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-2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6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7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63176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D79445A-910F-49C7-9938-49187ECBF24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458712" y="1415772"/>
          <a:ext cx="2456872" cy="45419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0465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rightViewIndex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-2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7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63176"/>
                  </a:ext>
                </a:extLst>
              </a:tr>
            </a:tbl>
          </a:graphicData>
        </a:graphic>
      </p:graphicFrame>
      <p:sp>
        <p:nvSpPr>
          <p:cNvPr id="20" name="설명선: 오른쪽 화살표 19">
            <a:extLst>
              <a:ext uri="{FF2B5EF4-FFF2-40B4-BE49-F238E27FC236}">
                <a16:creationId xmlns:a16="http://schemas.microsoft.com/office/drawing/2014/main" id="{3CBB64D6-8776-438C-9BBA-1DC4FB85D3BB}"/>
              </a:ext>
            </a:extLst>
          </p:cNvPr>
          <p:cNvSpPr/>
          <p:nvPr/>
        </p:nvSpPr>
        <p:spPr>
          <a:xfrm>
            <a:off x="338667" y="3349820"/>
            <a:ext cx="6756400" cy="1220413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603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F186E6-BB37-4076-9A57-5AE3F09083AB}"/>
              </a:ext>
            </a:extLst>
          </p:cNvPr>
          <p:cNvSpPr txBox="1"/>
          <p:nvPr/>
        </p:nvSpPr>
        <p:spPr>
          <a:xfrm>
            <a:off x="7213600" y="3359861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다름</a:t>
            </a:r>
            <a:endParaRPr lang="en-US" altLang="ko-KR" sz="24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Block index </a:t>
            </a:r>
            <a:r>
              <a:rPr lang="ko-KR" altLang="en-US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추가</a:t>
            </a:r>
            <a:endParaRPr lang="en-US" altLang="ko-KR" sz="24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(3, 4)</a:t>
            </a:r>
            <a:endParaRPr lang="ko-KR" altLang="en-US" sz="24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0438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Compute Blocks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816A14B0-FE4F-4579-8369-2A85AA749D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05350" y="1415772"/>
          <a:ext cx="2456872" cy="45419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0465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leftViewIndex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-2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6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7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63176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D79445A-910F-49C7-9938-49187ECBF24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458712" y="1415772"/>
          <a:ext cx="2456872" cy="45419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8436">
                  <a:extLst>
                    <a:ext uri="{9D8B030D-6E8A-4147-A177-3AD203B41FA5}">
                      <a16:colId xmlns:a16="http://schemas.microsoft.com/office/drawing/2014/main" val="2171666192"/>
                    </a:ext>
                  </a:extLst>
                </a:gridCol>
                <a:gridCol w="1228436">
                  <a:extLst>
                    <a:ext uri="{9D8B030D-6E8A-4147-A177-3AD203B41FA5}">
                      <a16:colId xmlns:a16="http://schemas.microsoft.com/office/drawing/2014/main" val="532378910"/>
                    </a:ext>
                  </a:extLst>
                </a:gridCol>
              </a:tblGrid>
              <a:tr h="50465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Lucida Bright" panose="02040602050505020304" pitchFamily="18" charset="0"/>
                        </a:rPr>
                        <a:t>rightViewIndex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12044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0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329273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1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12493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2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-2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076261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3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205800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4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48506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5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250625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 6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517922"/>
                  </a:ext>
                </a:extLst>
              </a:tr>
              <a:tr h="50465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Lucida Bright" panose="02040602050505020304" pitchFamily="18" charset="0"/>
                        </a:rPr>
                        <a:t>7</a:t>
                      </a:r>
                      <a:endParaRPr lang="ko-KR" altLang="en-US" b="1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dirty="0">
                        <a:latin typeface="Lucida Bright" panose="02040602050505020304" pitchFamily="18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63176"/>
                  </a:ext>
                </a:extLst>
              </a:tr>
            </a:tbl>
          </a:graphicData>
        </a:graphic>
      </p:graphicFrame>
      <p:sp>
        <p:nvSpPr>
          <p:cNvPr id="20" name="설명선: 오른쪽 화살표 19">
            <a:extLst>
              <a:ext uri="{FF2B5EF4-FFF2-40B4-BE49-F238E27FC236}">
                <a16:creationId xmlns:a16="http://schemas.microsoft.com/office/drawing/2014/main" id="{3CBB64D6-8776-438C-9BBA-1DC4FB85D3BB}"/>
              </a:ext>
            </a:extLst>
          </p:cNvPr>
          <p:cNvSpPr/>
          <p:nvPr/>
        </p:nvSpPr>
        <p:spPr>
          <a:xfrm>
            <a:off x="338667" y="5325534"/>
            <a:ext cx="6756400" cy="795867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603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C6FA1C-3D2A-4F29-A59C-0CB9D23FE8C9}"/>
              </a:ext>
            </a:extLst>
          </p:cNvPr>
          <p:cNvSpPr txBox="1"/>
          <p:nvPr/>
        </p:nvSpPr>
        <p:spPr>
          <a:xfrm>
            <a:off x="7213600" y="5123302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다름</a:t>
            </a:r>
            <a:endParaRPr lang="en-US" altLang="ko-KR" sz="24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Block index </a:t>
            </a:r>
            <a:r>
              <a:rPr lang="ko-KR" altLang="en-US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추가</a:t>
            </a:r>
            <a:endParaRPr lang="en-US" altLang="ko-KR" sz="24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(7, 7)</a:t>
            </a:r>
            <a:endParaRPr lang="ko-KR" altLang="en-US" sz="24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353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716374-A9BD-4B78-B0B9-405765050120}"/>
              </a:ext>
            </a:extLst>
          </p:cNvPr>
          <p:cNvSpPr txBox="1"/>
          <p:nvPr/>
        </p:nvSpPr>
        <p:spPr>
          <a:xfrm>
            <a:off x="209405" y="593596"/>
            <a:ext cx="7573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Compute Blocks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31D638AA-16FC-4AD4-8690-AECF2502CF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5941549"/>
              </p:ext>
            </p:extLst>
          </p:nvPr>
        </p:nvGraphicFramePr>
        <p:xfrm>
          <a:off x="1998133" y="1868156"/>
          <a:ext cx="1071562" cy="36329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71562">
                  <a:extLst>
                    <a:ext uri="{9D8B030D-6E8A-4147-A177-3AD203B41FA5}">
                      <a16:colId xmlns:a16="http://schemas.microsoft.com/office/drawing/2014/main" val="1526336671"/>
                    </a:ext>
                  </a:extLst>
                </a:gridCol>
              </a:tblGrid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A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986924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X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683032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Y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2579977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Z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1579187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C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431636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D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868849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(</a:t>
                      </a:r>
                      <a:r>
                        <a:rPr lang="ko-KR" altLang="en-US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공백</a:t>
                      </a:r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)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7184827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D0C0C165-356C-408B-B0CA-B4363D54BD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330199"/>
              </p:ext>
            </p:extLst>
          </p:nvPr>
        </p:nvGraphicFramePr>
        <p:xfrm>
          <a:off x="3797829" y="1882634"/>
          <a:ext cx="1071562" cy="36329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71562">
                  <a:extLst>
                    <a:ext uri="{9D8B030D-6E8A-4147-A177-3AD203B41FA5}">
                      <a16:colId xmlns:a16="http://schemas.microsoft.com/office/drawing/2014/main" val="1526336671"/>
                    </a:ext>
                  </a:extLst>
                </a:gridCol>
              </a:tblGrid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A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986924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B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683032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(</a:t>
                      </a:r>
                      <a:r>
                        <a:rPr lang="ko-KR" altLang="en-US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공백</a:t>
                      </a:r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)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2579977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(</a:t>
                      </a:r>
                      <a:r>
                        <a:rPr lang="ko-KR" altLang="en-US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공백</a:t>
                      </a:r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)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1579187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C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431636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D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868849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rgbClr val="0D47A1"/>
                          </a:solidFill>
                          <a:latin typeface="Lucida Bright" panose="02040602050505020304" pitchFamily="18" charset="0"/>
                        </a:rPr>
                        <a:t>E</a:t>
                      </a:r>
                      <a:endParaRPr lang="ko-KR" altLang="en-US" sz="2000" b="1" dirty="0">
                        <a:solidFill>
                          <a:srgbClr val="0D47A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7184827"/>
                  </a:ext>
                </a:extLst>
              </a:tr>
            </a:tbl>
          </a:graphicData>
        </a:graphic>
      </p:graphicFrame>
      <p:sp>
        <p:nvSpPr>
          <p:cNvPr id="14" name="설명선: 오른쪽 화살표 13">
            <a:extLst>
              <a:ext uri="{FF2B5EF4-FFF2-40B4-BE49-F238E27FC236}">
                <a16:creationId xmlns:a16="http://schemas.microsoft.com/office/drawing/2014/main" id="{E79EF1C4-E582-46F7-A7AD-3C42B35E8A24}"/>
              </a:ext>
            </a:extLst>
          </p:cNvPr>
          <p:cNvSpPr/>
          <p:nvPr/>
        </p:nvSpPr>
        <p:spPr>
          <a:xfrm>
            <a:off x="1804795" y="2456683"/>
            <a:ext cx="3986069" cy="414537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6030"/>
            </a:avLst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189E70-1673-48E0-B135-9F737EC1EA4C}"/>
              </a:ext>
            </a:extLst>
          </p:cNvPr>
          <p:cNvSpPr txBox="1"/>
          <p:nvPr/>
        </p:nvSpPr>
        <p:spPr>
          <a:xfrm>
            <a:off x="6096000" y="2430408"/>
            <a:ext cx="3581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Block[0] = (2, 2)</a:t>
            </a:r>
            <a:endParaRPr lang="ko-KR" altLang="en-US" sz="2400" b="1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A5038339-D570-453E-AC39-8C8EFC674E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828617"/>
              </p:ext>
            </p:extLst>
          </p:nvPr>
        </p:nvGraphicFramePr>
        <p:xfrm>
          <a:off x="668866" y="1868156"/>
          <a:ext cx="1071562" cy="36329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71562">
                  <a:extLst>
                    <a:ext uri="{9D8B030D-6E8A-4147-A177-3AD203B41FA5}">
                      <a16:colId xmlns:a16="http://schemas.microsoft.com/office/drawing/2014/main" val="1526336671"/>
                    </a:ext>
                  </a:extLst>
                </a:gridCol>
              </a:tblGrid>
              <a:tr h="518987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Lucida Bright" panose="02040602050505020304" pitchFamily="18" charset="0"/>
                        </a:rPr>
                        <a:t>0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986924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Lucida Bright" panose="02040602050505020304" pitchFamily="18" charset="0"/>
                        </a:rPr>
                        <a:t>1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683032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Lucida Bright" panose="02040602050505020304" pitchFamily="18" charset="0"/>
                        </a:rPr>
                        <a:t>2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2579977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Lucida Bright" panose="02040602050505020304" pitchFamily="18" charset="0"/>
                        </a:rPr>
                        <a:t>3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1579187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Lucida Bright" panose="02040602050505020304" pitchFamily="18" charset="0"/>
                        </a:rPr>
                        <a:t>4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431636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Lucida Bright" panose="02040602050505020304" pitchFamily="18" charset="0"/>
                        </a:rPr>
                        <a:t>5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868849"/>
                  </a:ext>
                </a:extLst>
              </a:tr>
              <a:tr h="518987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Lucida Bright" panose="02040602050505020304" pitchFamily="18" charset="0"/>
                        </a:rPr>
                        <a:t>6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7184827"/>
                  </a:ext>
                </a:extLst>
              </a:tr>
            </a:tbl>
          </a:graphicData>
        </a:graphic>
      </p:graphicFrame>
      <p:sp>
        <p:nvSpPr>
          <p:cNvPr id="17" name="설명선: 오른쪽 화살표 16">
            <a:extLst>
              <a:ext uri="{FF2B5EF4-FFF2-40B4-BE49-F238E27FC236}">
                <a16:creationId xmlns:a16="http://schemas.microsoft.com/office/drawing/2014/main" id="{24A57AB0-972B-4B91-8507-4BB31DD41674}"/>
              </a:ext>
            </a:extLst>
          </p:cNvPr>
          <p:cNvSpPr/>
          <p:nvPr/>
        </p:nvSpPr>
        <p:spPr>
          <a:xfrm>
            <a:off x="1804795" y="2988052"/>
            <a:ext cx="3986069" cy="888598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6030"/>
            </a:avLst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47E6BB-580D-4270-9E30-6575F3195647}"/>
              </a:ext>
            </a:extLst>
          </p:cNvPr>
          <p:cNvSpPr txBox="1"/>
          <p:nvPr/>
        </p:nvSpPr>
        <p:spPr>
          <a:xfrm>
            <a:off x="6096000" y="3190341"/>
            <a:ext cx="3581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Block[1] = (3, 4)</a:t>
            </a:r>
            <a:endParaRPr lang="ko-KR" altLang="en-US" sz="2400" b="1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설명선: 오른쪽 화살표 21">
            <a:extLst>
              <a:ext uri="{FF2B5EF4-FFF2-40B4-BE49-F238E27FC236}">
                <a16:creationId xmlns:a16="http://schemas.microsoft.com/office/drawing/2014/main" id="{A7040AE6-2E23-4F3E-B7C4-9377C85F394C}"/>
              </a:ext>
            </a:extLst>
          </p:cNvPr>
          <p:cNvSpPr/>
          <p:nvPr/>
        </p:nvSpPr>
        <p:spPr>
          <a:xfrm>
            <a:off x="1804795" y="5065675"/>
            <a:ext cx="3986069" cy="414537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6030"/>
            </a:avLst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50AEAF-1152-4850-89D4-07959B16C84B}"/>
              </a:ext>
            </a:extLst>
          </p:cNvPr>
          <p:cNvSpPr txBox="1"/>
          <p:nvPr/>
        </p:nvSpPr>
        <p:spPr>
          <a:xfrm>
            <a:off x="6096000" y="5039400"/>
            <a:ext cx="3581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Block[2] = (7, 7)</a:t>
            </a:r>
            <a:endParaRPr lang="ko-KR" altLang="en-US" sz="2400" b="1" dirty="0">
              <a:solidFill>
                <a:schemeClr val="accent6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6363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7" grpId="0" animBg="1"/>
      <p:bldP spid="21" grpId="0"/>
      <p:bldP spid="22" grpId="0" animBg="1"/>
      <p:bldP spid="2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Algorithm</a:t>
            </a:r>
          </a:p>
        </p:txBody>
      </p:sp>
      <p:pic>
        <p:nvPicPr>
          <p:cNvPr id="3" name="그림 2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C015CDF1-339A-4928-B209-121697A40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3107"/>
            <a:ext cx="12183540" cy="420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1134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D876E1EE-046D-4926-B011-0BFAB84F72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380" y="558286"/>
            <a:ext cx="7611686" cy="5731227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117E3F2-0D2A-4328-8710-467F5CF7D82E}"/>
              </a:ext>
            </a:extLst>
          </p:cNvPr>
          <p:cNvGrpSpPr/>
          <p:nvPr/>
        </p:nvGrpSpPr>
        <p:grpSpPr>
          <a:xfrm>
            <a:off x="32565" y="1152960"/>
            <a:ext cx="2939022" cy="3369136"/>
            <a:chOff x="32565" y="1152960"/>
            <a:chExt cx="2939022" cy="336913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B60CCBF-972F-4B81-82DF-96D6743D8FA7}"/>
                </a:ext>
              </a:extLst>
            </p:cNvPr>
            <p:cNvSpPr/>
            <p:nvPr/>
          </p:nvSpPr>
          <p:spPr>
            <a:xfrm>
              <a:off x="2206305" y="3776091"/>
              <a:ext cx="352337" cy="74600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모서리가 접힌 도형 9">
              <a:extLst>
                <a:ext uri="{FF2B5EF4-FFF2-40B4-BE49-F238E27FC236}">
                  <a16:creationId xmlns:a16="http://schemas.microsoft.com/office/drawing/2014/main" id="{96548573-A367-41C7-BB91-0143F3F6865E}"/>
                </a:ext>
              </a:extLst>
            </p:cNvPr>
            <p:cNvSpPr/>
            <p:nvPr/>
          </p:nvSpPr>
          <p:spPr>
            <a:xfrm>
              <a:off x="32565" y="1152960"/>
              <a:ext cx="2260874" cy="1651731"/>
            </a:xfrm>
            <a:prstGeom prst="foldedCorner">
              <a:avLst>
                <a:gd name="adj" fmla="val 32182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E250C0B-8A5E-41D8-9345-23B962FD0D0E}"/>
                </a:ext>
              </a:extLst>
            </p:cNvPr>
            <p:cNvSpPr txBox="1"/>
            <p:nvPr/>
          </p:nvSpPr>
          <p:spPr>
            <a:xfrm>
              <a:off x="179606" y="1316269"/>
              <a:ext cx="279198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/>
                <a:t>줄 정렬을 위해</a:t>
              </a:r>
              <a:endParaRPr lang="en-US" altLang="ko-KR" sz="2000" b="1" dirty="0"/>
            </a:p>
            <a:p>
              <a:r>
                <a:rPr lang="ko-KR" altLang="en-US" sz="2000" b="1" dirty="0"/>
                <a:t>추가된 공백줄의</a:t>
              </a:r>
              <a:endParaRPr lang="en-US" altLang="ko-KR" sz="2000" b="1" dirty="0"/>
            </a:p>
            <a:p>
              <a:r>
                <a:rPr lang="en-US" altLang="ko-KR" sz="2000" b="1" dirty="0"/>
                <a:t>Index</a:t>
              </a:r>
              <a:r>
                <a:rPr lang="ko-KR" altLang="en-US" sz="2000" b="1" dirty="0"/>
                <a:t>는 </a:t>
              </a:r>
              <a:r>
                <a:rPr lang="en-US" altLang="ko-KR" sz="2000" b="1" dirty="0"/>
                <a:t>–</a:t>
              </a:r>
              <a:r>
                <a:rPr lang="ko-KR" altLang="en-US" sz="2000" b="1" dirty="0"/>
                <a:t>로</a:t>
              </a:r>
              <a:endParaRPr lang="en-US" altLang="ko-KR" sz="2000" b="1" dirty="0"/>
            </a:p>
            <a:p>
              <a:r>
                <a:rPr lang="ko-KR" altLang="en-US" sz="2000" b="1" dirty="0"/>
                <a:t>표시</a:t>
              </a:r>
            </a:p>
          </p:txBody>
        </p:sp>
        <p:cxnSp>
          <p:nvCxnSpPr>
            <p:cNvPr id="13" name="연결선: 꺾임 12">
              <a:extLst>
                <a:ext uri="{FF2B5EF4-FFF2-40B4-BE49-F238E27FC236}">
                  <a16:creationId xmlns:a16="http://schemas.microsoft.com/office/drawing/2014/main" id="{93BB5C0C-4B4B-4304-B121-4E9AB8392E5C}"/>
                </a:ext>
              </a:extLst>
            </p:cNvPr>
            <p:cNvCxnSpPr>
              <a:cxnSpLocks/>
              <a:stCxn id="4" idx="1"/>
              <a:endCxn id="10" idx="2"/>
            </p:cNvCxnSpPr>
            <p:nvPr/>
          </p:nvCxnSpPr>
          <p:spPr>
            <a:xfrm rot="10800000">
              <a:off x="1163003" y="2804692"/>
              <a:ext cx="1043303" cy="1344403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E556BF4D-306C-4C0F-A796-3B11DB1BFF26}"/>
              </a:ext>
            </a:extLst>
          </p:cNvPr>
          <p:cNvGrpSpPr/>
          <p:nvPr/>
        </p:nvGrpSpPr>
        <p:grpSpPr>
          <a:xfrm>
            <a:off x="4376257" y="723438"/>
            <a:ext cx="7600425" cy="2841880"/>
            <a:chOff x="4376257" y="723438"/>
            <a:chExt cx="7600425" cy="2841880"/>
          </a:xfrm>
        </p:grpSpPr>
        <p:sp>
          <p:nvSpPr>
            <p:cNvPr id="17" name="사각형: 모서리가 접힌 도형 16">
              <a:extLst>
                <a:ext uri="{FF2B5EF4-FFF2-40B4-BE49-F238E27FC236}">
                  <a16:creationId xmlns:a16="http://schemas.microsoft.com/office/drawing/2014/main" id="{4BBB6412-C8DD-4FEB-8456-DD6722B0EA54}"/>
                </a:ext>
              </a:extLst>
            </p:cNvPr>
            <p:cNvSpPr/>
            <p:nvPr/>
          </p:nvSpPr>
          <p:spPr>
            <a:xfrm>
              <a:off x="7851075" y="2086027"/>
              <a:ext cx="4125607" cy="1479291"/>
            </a:xfrm>
            <a:prstGeom prst="foldedCorner">
              <a:avLst>
                <a:gd name="adj" fmla="val 3218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1C92D07-DAFB-41CD-AA38-DE132D50159D}"/>
                </a:ext>
              </a:extLst>
            </p:cNvPr>
            <p:cNvSpPr txBox="1"/>
            <p:nvPr/>
          </p:nvSpPr>
          <p:spPr>
            <a:xfrm>
              <a:off x="8042931" y="2326026"/>
              <a:ext cx="339126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/>
                <a:t>더 이상 </a:t>
              </a:r>
              <a:r>
                <a:rPr lang="en-US" altLang="ko-KR" sz="2000" b="1" dirty="0"/>
                <a:t>traverse </a:t>
              </a:r>
              <a:r>
                <a:rPr lang="ko-KR" altLang="en-US" sz="2000" b="1" dirty="0"/>
                <a:t>할 수</a:t>
              </a:r>
              <a:endParaRPr lang="en-US" altLang="ko-KR" sz="2000" b="1" dirty="0"/>
            </a:p>
            <a:p>
              <a:r>
                <a:rPr lang="ko-KR" altLang="en-US" sz="2000" b="1" dirty="0"/>
                <a:t>있는 블록이 없으면</a:t>
              </a:r>
              <a:endParaRPr lang="en-US" altLang="ko-KR" sz="2000" b="1" dirty="0"/>
            </a:p>
            <a:p>
              <a:r>
                <a:rPr lang="ko-KR" altLang="en-US" sz="2000" b="1" dirty="0"/>
                <a:t>해당 버튼 비활성화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E3B01F8-CC66-40D1-9E95-8CA0856BEE6C}"/>
                </a:ext>
              </a:extLst>
            </p:cNvPr>
            <p:cNvSpPr/>
            <p:nvPr/>
          </p:nvSpPr>
          <p:spPr>
            <a:xfrm>
              <a:off x="4376257" y="723438"/>
              <a:ext cx="397079" cy="42952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0" name="연결선: 꺾임 19">
              <a:extLst>
                <a:ext uri="{FF2B5EF4-FFF2-40B4-BE49-F238E27FC236}">
                  <a16:creationId xmlns:a16="http://schemas.microsoft.com/office/drawing/2014/main" id="{99331F08-BD41-4094-AFDF-2FCBFFB32354}"/>
                </a:ext>
              </a:extLst>
            </p:cNvPr>
            <p:cNvCxnSpPr>
              <a:cxnSpLocks/>
              <a:stCxn id="19" idx="2"/>
              <a:endCxn id="17" idx="1"/>
            </p:cNvCxnSpPr>
            <p:nvPr/>
          </p:nvCxnSpPr>
          <p:spPr>
            <a:xfrm rot="16200000" flipH="1">
              <a:off x="5376580" y="351177"/>
              <a:ext cx="1672713" cy="3276278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화살표: 위쪽 31">
            <a:extLst>
              <a:ext uri="{FF2B5EF4-FFF2-40B4-BE49-F238E27FC236}">
                <a16:creationId xmlns:a16="http://schemas.microsoft.com/office/drawing/2014/main" id="{E79FCD02-5A86-4D19-BC37-A0479D6A1261}"/>
              </a:ext>
            </a:extLst>
          </p:cNvPr>
          <p:cNvSpPr/>
          <p:nvPr/>
        </p:nvSpPr>
        <p:spPr>
          <a:xfrm>
            <a:off x="8810852" y="1080345"/>
            <a:ext cx="637564" cy="709439"/>
          </a:xfrm>
          <a:prstGeom prst="up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50D0C22-66BF-4200-BBC1-B6B3E6EBE146}"/>
              </a:ext>
            </a:extLst>
          </p:cNvPr>
          <p:cNvSpPr txBox="1"/>
          <p:nvPr/>
        </p:nvSpPr>
        <p:spPr>
          <a:xfrm>
            <a:off x="-1" y="569"/>
            <a:ext cx="818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Program and Code Explanation – Compare 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결과</a:t>
            </a:r>
            <a:endParaRPr lang="ko-KR" altLang="en-US" sz="2400" b="1" dirty="0">
              <a:solidFill>
                <a:srgbClr val="0A325E"/>
              </a:solidFill>
              <a:latin typeface="+mj-lt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F57A308A-ADD9-4D3E-908E-A8F3BD164419}"/>
              </a:ext>
            </a:extLst>
          </p:cNvPr>
          <p:cNvGrpSpPr/>
          <p:nvPr/>
        </p:nvGrpSpPr>
        <p:grpSpPr>
          <a:xfrm>
            <a:off x="2653187" y="3791876"/>
            <a:ext cx="4847577" cy="2867460"/>
            <a:chOff x="2653187" y="3791876"/>
            <a:chExt cx="4847577" cy="2867460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C6CC1E9-0033-4A89-AF67-D2DE36DC78A2}"/>
                </a:ext>
              </a:extLst>
            </p:cNvPr>
            <p:cNvSpPr/>
            <p:nvPr/>
          </p:nvSpPr>
          <p:spPr>
            <a:xfrm>
              <a:off x="2653187" y="3791876"/>
              <a:ext cx="3504852" cy="65065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2" name="연결선: 꺾임 21">
              <a:extLst>
                <a:ext uri="{FF2B5EF4-FFF2-40B4-BE49-F238E27FC236}">
                  <a16:creationId xmlns:a16="http://schemas.microsoft.com/office/drawing/2014/main" id="{F07F509E-64E0-4604-AE2E-C14363E09483}"/>
                </a:ext>
              </a:extLst>
            </p:cNvPr>
            <p:cNvCxnSpPr>
              <a:cxnSpLocks/>
              <a:stCxn id="21" idx="2"/>
              <a:endCxn id="25" idx="1"/>
            </p:cNvCxnSpPr>
            <p:nvPr/>
          </p:nvCxnSpPr>
          <p:spPr>
            <a:xfrm rot="16200000" flipH="1">
              <a:off x="3963057" y="4885083"/>
              <a:ext cx="1466021" cy="580909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사각형: 모서리가 접힌 도형 24">
              <a:extLst>
                <a:ext uri="{FF2B5EF4-FFF2-40B4-BE49-F238E27FC236}">
                  <a16:creationId xmlns:a16="http://schemas.microsoft.com/office/drawing/2014/main" id="{ECF9EED1-0D6C-41AD-980D-C65B23ED972E}"/>
                </a:ext>
              </a:extLst>
            </p:cNvPr>
            <p:cNvSpPr/>
            <p:nvPr/>
          </p:nvSpPr>
          <p:spPr>
            <a:xfrm>
              <a:off x="4986522" y="5157762"/>
              <a:ext cx="2514242" cy="1501574"/>
            </a:xfrm>
            <a:prstGeom prst="foldedCorner">
              <a:avLst>
                <a:gd name="adj" fmla="val 32182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F01DD6A-984E-41EB-AD88-47A0310FA1AF}"/>
                </a:ext>
              </a:extLst>
            </p:cNvPr>
            <p:cNvSpPr txBox="1"/>
            <p:nvPr/>
          </p:nvSpPr>
          <p:spPr>
            <a:xfrm>
              <a:off x="5129231" y="5343097"/>
              <a:ext cx="226087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/>
                <a:t>정렬을 위해</a:t>
              </a:r>
              <a:endParaRPr lang="en-US" altLang="ko-KR" sz="2000" b="1" dirty="0"/>
            </a:p>
            <a:p>
              <a:r>
                <a:rPr lang="ko-KR" altLang="en-US" sz="2000" b="1" dirty="0"/>
                <a:t>추가된 공백 줄은</a:t>
              </a:r>
              <a:endParaRPr lang="en-US" altLang="ko-KR" sz="2000" b="1" dirty="0"/>
            </a:p>
            <a:p>
              <a:r>
                <a:rPr lang="ko-KR" altLang="en-US" sz="2000" b="1" dirty="0"/>
                <a:t>회색으로 표시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636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BD92CDAE-4AEA-46D9-ADDC-0A24C3097B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740" y="593599"/>
            <a:ext cx="7611686" cy="5731227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57EC2D67-6B37-470A-9F60-0CC49B9BD671}"/>
              </a:ext>
            </a:extLst>
          </p:cNvPr>
          <p:cNvSpPr/>
          <p:nvPr/>
        </p:nvSpPr>
        <p:spPr>
          <a:xfrm>
            <a:off x="902705" y="2174502"/>
            <a:ext cx="771787" cy="1929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9037C6A-C83D-457A-94AD-42DB1DAA2EF5}"/>
              </a:ext>
            </a:extLst>
          </p:cNvPr>
          <p:cNvSpPr/>
          <p:nvPr/>
        </p:nvSpPr>
        <p:spPr>
          <a:xfrm>
            <a:off x="4660972" y="2174502"/>
            <a:ext cx="771787" cy="1929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32BE8A5-04C9-4BBF-8D8B-A843E380BF8D}"/>
              </a:ext>
            </a:extLst>
          </p:cNvPr>
          <p:cNvCxnSpPr>
            <a:stCxn id="7" idx="3"/>
          </p:cNvCxnSpPr>
          <p:nvPr/>
        </p:nvCxnSpPr>
        <p:spPr>
          <a:xfrm>
            <a:off x="1674492" y="2270975"/>
            <a:ext cx="298648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0E3822-BBD1-4FFA-BB94-588EE9658FAA}"/>
              </a:ext>
            </a:extLst>
          </p:cNvPr>
          <p:cNvSpPr txBox="1"/>
          <p:nvPr/>
        </p:nvSpPr>
        <p:spPr>
          <a:xfrm>
            <a:off x="-1" y="569"/>
            <a:ext cx="9672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Program and Code Explanation – Merge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B538681-E4CE-469E-8FBE-DB212F874100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>
            <a:off x="10216908" y="2092032"/>
            <a:ext cx="0" cy="6443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CFCD3F0C-F6B3-45E4-AFCF-45DEB49E67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996558"/>
              </p:ext>
            </p:extLst>
          </p:nvPr>
        </p:nvGraphicFramePr>
        <p:xfrm>
          <a:off x="8751289" y="2736396"/>
          <a:ext cx="2931238" cy="1003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238">
                  <a:extLst>
                    <a:ext uri="{9D8B030D-6E8A-4147-A177-3AD203B41FA5}">
                      <a16:colId xmlns:a16="http://schemas.microsoft.com/office/drawing/2014/main" val="2825828602"/>
                    </a:ext>
                  </a:extLst>
                </a:gridCol>
              </a:tblGrid>
              <a:tr h="5017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solidFill>
                            <a:schemeClr val="tx1"/>
                          </a:solidFill>
                        </a:rPr>
                        <a:t>MergeController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395115"/>
                  </a:ext>
                </a:extLst>
              </a:tr>
              <a:tr h="501725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callCopyToLeft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/Right();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444657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51CEB54D-AA0C-4F44-BA57-B8C0BA1D0E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156983"/>
              </p:ext>
            </p:extLst>
          </p:nvPr>
        </p:nvGraphicFramePr>
        <p:xfrm>
          <a:off x="8751287" y="4544908"/>
          <a:ext cx="2931238" cy="10198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238">
                  <a:extLst>
                    <a:ext uri="{9D8B030D-6E8A-4147-A177-3AD203B41FA5}">
                      <a16:colId xmlns:a16="http://schemas.microsoft.com/office/drawing/2014/main" val="2825828602"/>
                    </a:ext>
                  </a:extLst>
                </a:gridCol>
              </a:tblGrid>
              <a:tr h="5017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Merge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395115"/>
                  </a:ext>
                </a:extLst>
              </a:tr>
              <a:tr h="501725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+mn-lt"/>
                        </a:rPr>
                        <a:t>copyToLeft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/Right();</a:t>
                      </a:r>
                    </a:p>
                    <a:p>
                      <a:pPr algn="l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Update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+mn-lt"/>
                        </a:rPr>
                        <a:t>TextEditorModel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 Objects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444657"/>
                  </a:ext>
                </a:extLst>
              </a:tr>
            </a:tbl>
          </a:graphicData>
        </a:graphic>
      </p:graphicFrame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BC2B5A6-8295-4035-8102-EE6E1A9DDD30}"/>
              </a:ext>
            </a:extLst>
          </p:cNvPr>
          <p:cNvCxnSpPr>
            <a:cxnSpLocks/>
            <a:stCxn id="22" idx="2"/>
            <a:endCxn id="26" idx="0"/>
          </p:cNvCxnSpPr>
          <p:nvPr/>
        </p:nvCxnSpPr>
        <p:spPr>
          <a:xfrm flipH="1">
            <a:off x="10216906" y="3739846"/>
            <a:ext cx="2" cy="8050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8D44B7B-A06D-4939-B0CE-ECAC3A914DC2}"/>
              </a:ext>
            </a:extLst>
          </p:cNvPr>
          <p:cNvGrpSpPr/>
          <p:nvPr/>
        </p:nvGrpSpPr>
        <p:grpSpPr>
          <a:xfrm>
            <a:off x="5640027" y="709064"/>
            <a:ext cx="6042499" cy="1382968"/>
            <a:chOff x="5640027" y="709064"/>
            <a:chExt cx="6042499" cy="1382968"/>
          </a:xfrm>
        </p:grpSpPr>
        <p:cxnSp>
          <p:nvCxnSpPr>
            <p:cNvPr id="20" name="연결선: 꺾임 19">
              <a:extLst>
                <a:ext uri="{FF2B5EF4-FFF2-40B4-BE49-F238E27FC236}">
                  <a16:creationId xmlns:a16="http://schemas.microsoft.com/office/drawing/2014/main" id="{54C5E797-4774-4B68-A639-111897D0281B}"/>
                </a:ext>
              </a:extLst>
            </p:cNvPr>
            <p:cNvCxnSpPr>
              <a:cxnSpLocks/>
              <a:stCxn id="41" idx="3"/>
              <a:endCxn id="18" idx="0"/>
            </p:cNvCxnSpPr>
            <p:nvPr/>
          </p:nvCxnSpPr>
          <p:spPr>
            <a:xfrm>
              <a:off x="7737275" y="969123"/>
              <a:ext cx="2479633" cy="625682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E9BE429-EC77-4CD1-96C6-37645529ABA6}"/>
                </a:ext>
              </a:extLst>
            </p:cNvPr>
            <p:cNvSpPr/>
            <p:nvPr/>
          </p:nvSpPr>
          <p:spPr>
            <a:xfrm>
              <a:off x="8751289" y="1594805"/>
              <a:ext cx="2931237" cy="497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MainView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B584B4C5-9A11-4766-BF77-9B88695069FE}"/>
                </a:ext>
              </a:extLst>
            </p:cNvPr>
            <p:cNvSpPr/>
            <p:nvPr/>
          </p:nvSpPr>
          <p:spPr>
            <a:xfrm>
              <a:off x="5640027" y="709064"/>
              <a:ext cx="2097248" cy="52011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74519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0" y="569"/>
            <a:ext cx="714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- Traverse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7" name="그림 6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2B2B662B-6A4D-4472-ADD6-977CF17D8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741" y="562485"/>
            <a:ext cx="7596227" cy="5722833"/>
          </a:xfrm>
          <a:prstGeom prst="rect">
            <a:avLst/>
          </a:prstGeom>
        </p:spPr>
      </p:pic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008F407-E749-4521-8ABB-122B87309B5A}"/>
              </a:ext>
            </a:extLst>
          </p:cNvPr>
          <p:cNvCxnSpPr>
            <a:cxnSpLocks/>
            <a:stCxn id="31" idx="2"/>
            <a:endCxn id="26" idx="0"/>
          </p:cNvCxnSpPr>
          <p:nvPr/>
        </p:nvCxnSpPr>
        <p:spPr>
          <a:xfrm>
            <a:off x="1953752" y="2101286"/>
            <a:ext cx="0" cy="6443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38FC5C2D-726F-4256-A07D-96E83FF693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297617"/>
              </p:ext>
            </p:extLst>
          </p:nvPr>
        </p:nvGraphicFramePr>
        <p:xfrm>
          <a:off x="488133" y="2745650"/>
          <a:ext cx="2931238" cy="1003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238">
                  <a:extLst>
                    <a:ext uri="{9D8B030D-6E8A-4147-A177-3AD203B41FA5}">
                      <a16:colId xmlns:a16="http://schemas.microsoft.com/office/drawing/2014/main" val="2825828602"/>
                    </a:ext>
                  </a:extLst>
                </a:gridCol>
              </a:tblGrid>
              <a:tr h="5017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solidFill>
                            <a:schemeClr val="tx1"/>
                          </a:solidFill>
                        </a:rPr>
                        <a:t>MergeController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395115"/>
                  </a:ext>
                </a:extLst>
              </a:tr>
              <a:tr h="501725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traversePrevious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/Next();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444657"/>
                  </a:ext>
                </a:extLst>
              </a:tr>
            </a:tbl>
          </a:graphicData>
        </a:graphic>
      </p:graphicFrame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A9C9F472-55EF-49B5-8224-90419A049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2618121"/>
              </p:ext>
            </p:extLst>
          </p:nvPr>
        </p:nvGraphicFramePr>
        <p:xfrm>
          <a:off x="488131" y="4554162"/>
          <a:ext cx="2931238" cy="10198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238">
                  <a:extLst>
                    <a:ext uri="{9D8B030D-6E8A-4147-A177-3AD203B41FA5}">
                      <a16:colId xmlns:a16="http://schemas.microsoft.com/office/drawing/2014/main" val="2825828602"/>
                    </a:ext>
                  </a:extLst>
                </a:gridCol>
              </a:tblGrid>
              <a:tr h="5017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Merge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395115"/>
                  </a:ext>
                </a:extLst>
              </a:tr>
              <a:tr h="501725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+mn-lt"/>
                        </a:rPr>
                        <a:t>traversePrevious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/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+mn-lt"/>
                        </a:rPr>
                        <a:t>NextI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();</a:t>
                      </a:r>
                    </a:p>
                    <a:p>
                      <a:pPr algn="l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Update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+mn-lt"/>
                        </a:rPr>
                        <a:t>TextEditorModel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 Objects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444657"/>
                  </a:ext>
                </a:extLst>
              </a:tr>
            </a:tbl>
          </a:graphicData>
        </a:graphic>
      </p:graphicFrame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80D4E9A8-3894-4CB7-AAE7-5073E8AF1218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flipH="1">
            <a:off x="1953750" y="3749100"/>
            <a:ext cx="2" cy="8050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4D49412B-342D-4B30-8CE3-2C9ABC6A2BE4}"/>
              </a:ext>
            </a:extLst>
          </p:cNvPr>
          <p:cNvGrpSpPr/>
          <p:nvPr/>
        </p:nvGrpSpPr>
        <p:grpSpPr>
          <a:xfrm>
            <a:off x="488133" y="733580"/>
            <a:ext cx="7903483" cy="1367706"/>
            <a:chOff x="488133" y="733580"/>
            <a:chExt cx="7903483" cy="1367706"/>
          </a:xfrm>
        </p:grpSpPr>
        <p:cxnSp>
          <p:nvCxnSpPr>
            <p:cNvPr id="30" name="연결선: 꺾임 29">
              <a:extLst>
                <a:ext uri="{FF2B5EF4-FFF2-40B4-BE49-F238E27FC236}">
                  <a16:creationId xmlns:a16="http://schemas.microsoft.com/office/drawing/2014/main" id="{A7897DEB-FD7B-46A6-A894-2FADDCC579A7}"/>
                </a:ext>
              </a:extLst>
            </p:cNvPr>
            <p:cNvCxnSpPr>
              <a:cxnSpLocks/>
              <a:stCxn id="32" idx="1"/>
              <a:endCxn id="31" idx="0"/>
            </p:cNvCxnSpPr>
            <p:nvPr/>
          </p:nvCxnSpPr>
          <p:spPr>
            <a:xfrm rot="10800000" flipV="1">
              <a:off x="1953752" y="993639"/>
              <a:ext cx="4340616" cy="610420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1B8F47C-B194-41CD-94AE-07178474E821}"/>
                </a:ext>
              </a:extLst>
            </p:cNvPr>
            <p:cNvSpPr/>
            <p:nvPr/>
          </p:nvSpPr>
          <p:spPr>
            <a:xfrm>
              <a:off x="488133" y="1604059"/>
              <a:ext cx="2931237" cy="497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MainView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5CD8BE6-5A45-44A1-8BF8-64DAC7416A86}"/>
                </a:ext>
              </a:extLst>
            </p:cNvPr>
            <p:cNvSpPr/>
            <p:nvPr/>
          </p:nvSpPr>
          <p:spPr>
            <a:xfrm>
              <a:off x="6294368" y="733580"/>
              <a:ext cx="2097248" cy="52011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3116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209EBB50-1C90-454A-8E6C-095BC5CF8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422" y="-1"/>
            <a:ext cx="9012465" cy="68579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0" y="0"/>
            <a:ext cx="48830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</a:t>
            </a:r>
          </a:p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– Domain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Model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7018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스크린샷, 실내, 컴퓨터, 노트북이(가) 표시된 사진&#10;&#10;매우 높은 신뢰도로 생성된 설명">
            <a:extLst>
              <a:ext uri="{FF2B5EF4-FFF2-40B4-BE49-F238E27FC236}">
                <a16:creationId xmlns:a16="http://schemas.microsoft.com/office/drawing/2014/main" id="{CE57768B-DEE1-4C9D-97EF-F7D5F0370E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1" t="9542" r="28441" b="6889"/>
          <a:stretch/>
        </p:blipFill>
        <p:spPr>
          <a:xfrm>
            <a:off x="2295787" y="558287"/>
            <a:ext cx="7600425" cy="57312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36F0B4-E226-415D-B73D-8B19DA425AE1}"/>
              </a:ext>
            </a:extLst>
          </p:cNvPr>
          <p:cNvSpPr txBox="1"/>
          <p:nvPr/>
        </p:nvSpPr>
        <p:spPr>
          <a:xfrm>
            <a:off x="-1" y="569"/>
            <a:ext cx="10930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Program and Code Explanation – Merge 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이후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61D4BEF-0FDF-4A03-87F3-7FC2B10E9633}"/>
              </a:ext>
            </a:extLst>
          </p:cNvPr>
          <p:cNvGrpSpPr/>
          <p:nvPr/>
        </p:nvGrpSpPr>
        <p:grpSpPr>
          <a:xfrm>
            <a:off x="2287398" y="1348340"/>
            <a:ext cx="9060109" cy="3231285"/>
            <a:chOff x="2287398" y="1348340"/>
            <a:chExt cx="9060109" cy="323128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B2D2526-3069-481A-B3DD-BBCAC0A9908D}"/>
                </a:ext>
              </a:extLst>
            </p:cNvPr>
            <p:cNvSpPr/>
            <p:nvPr/>
          </p:nvSpPr>
          <p:spPr>
            <a:xfrm>
              <a:off x="2287398" y="1348340"/>
              <a:ext cx="279633" cy="28980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AF70E66-D083-4FEE-A25E-568EEAEB4463}"/>
                </a:ext>
              </a:extLst>
            </p:cNvPr>
            <p:cNvSpPr/>
            <p:nvPr/>
          </p:nvSpPr>
          <p:spPr>
            <a:xfrm>
              <a:off x="6049860" y="1348340"/>
              <a:ext cx="279633" cy="28980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모서리가 접힌 도형 9">
              <a:extLst>
                <a:ext uri="{FF2B5EF4-FFF2-40B4-BE49-F238E27FC236}">
                  <a16:creationId xmlns:a16="http://schemas.microsoft.com/office/drawing/2014/main" id="{2ABEEFC0-E1EF-4179-BB72-566E1769DD12}"/>
                </a:ext>
              </a:extLst>
            </p:cNvPr>
            <p:cNvSpPr/>
            <p:nvPr/>
          </p:nvSpPr>
          <p:spPr>
            <a:xfrm>
              <a:off x="8196045" y="3054364"/>
              <a:ext cx="3151462" cy="1525261"/>
            </a:xfrm>
            <a:prstGeom prst="foldedCorner">
              <a:avLst>
                <a:gd name="adj" fmla="val 3218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AA0634B-C679-44A2-B402-C310D7AC231E}"/>
                </a:ext>
              </a:extLst>
            </p:cNvPr>
            <p:cNvSpPr txBox="1"/>
            <p:nvPr/>
          </p:nvSpPr>
          <p:spPr>
            <a:xfrm>
              <a:off x="8474278" y="3463051"/>
              <a:ext cx="259499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/>
                <a:t>수정된 파일의 제목</a:t>
              </a:r>
              <a:endParaRPr lang="en-US" altLang="ko-KR" sz="2000" b="1" dirty="0"/>
            </a:p>
            <a:p>
              <a:r>
                <a:rPr lang="ko-KR" altLang="en-US" sz="2000" b="1" dirty="0"/>
                <a:t>앞에 </a:t>
              </a:r>
              <a:r>
                <a:rPr lang="en-US" altLang="ko-KR" sz="2000" b="1" dirty="0"/>
                <a:t>* </a:t>
              </a:r>
              <a:r>
                <a:rPr lang="ko-KR" altLang="en-US" sz="2000" b="1" dirty="0"/>
                <a:t>표시</a:t>
              </a:r>
            </a:p>
          </p:txBody>
        </p:sp>
        <p:cxnSp>
          <p:nvCxnSpPr>
            <p:cNvPr id="15" name="연결선: 꺾임 14">
              <a:extLst>
                <a:ext uri="{FF2B5EF4-FFF2-40B4-BE49-F238E27FC236}">
                  <a16:creationId xmlns:a16="http://schemas.microsoft.com/office/drawing/2014/main" id="{F184FD09-F004-4EB0-9B1B-D2B0B332C47E}"/>
                </a:ext>
              </a:extLst>
            </p:cNvPr>
            <p:cNvCxnSpPr>
              <a:stCxn id="9" idx="2"/>
              <a:endCxn id="10" idx="1"/>
            </p:cNvCxnSpPr>
            <p:nvPr/>
          </p:nvCxnSpPr>
          <p:spPr>
            <a:xfrm rot="16200000" flipH="1">
              <a:off x="6103434" y="1724384"/>
              <a:ext cx="2178854" cy="2006368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9368530B-431C-4DFB-ACF5-63A6AF6746E0}"/>
                </a:ext>
              </a:extLst>
            </p:cNvPr>
            <p:cNvCxnSpPr>
              <a:cxnSpLocks/>
              <a:stCxn id="4" idx="2"/>
              <a:endCxn id="10" idx="1"/>
            </p:cNvCxnSpPr>
            <p:nvPr/>
          </p:nvCxnSpPr>
          <p:spPr>
            <a:xfrm rot="16200000" flipH="1">
              <a:off x="4222203" y="-156847"/>
              <a:ext cx="2178854" cy="5768830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5359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0" y="569"/>
            <a:ext cx="714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Save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7" name="그림 6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88D7B22A-9780-4FCB-9A08-626C234FF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34" y="545463"/>
            <a:ext cx="7611678" cy="5731221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id="{99733889-81DC-47E4-A40E-73EDA5D03B7D}"/>
              </a:ext>
            </a:extLst>
          </p:cNvPr>
          <p:cNvGrpSpPr/>
          <p:nvPr/>
        </p:nvGrpSpPr>
        <p:grpSpPr>
          <a:xfrm>
            <a:off x="8620499" y="2635114"/>
            <a:ext cx="2931237" cy="1142557"/>
            <a:chOff x="640281" y="2459324"/>
            <a:chExt cx="2931237" cy="114255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7996A5F-EF65-4C86-B505-5A3968FD7A94}"/>
                </a:ext>
              </a:extLst>
            </p:cNvPr>
            <p:cNvSpPr/>
            <p:nvPr/>
          </p:nvSpPr>
          <p:spPr>
            <a:xfrm>
              <a:off x="640281" y="3104654"/>
              <a:ext cx="2931237" cy="497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TextEditorController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E2173D48-2506-461D-84AA-49B538816296}"/>
                </a:ext>
              </a:extLst>
            </p:cNvPr>
            <p:cNvCxnSpPr>
              <a:cxnSpLocks/>
              <a:stCxn id="14" idx="2"/>
              <a:endCxn id="10" idx="0"/>
            </p:cNvCxnSpPr>
            <p:nvPr/>
          </p:nvCxnSpPr>
          <p:spPr>
            <a:xfrm flipH="1">
              <a:off x="2105900" y="2459324"/>
              <a:ext cx="1" cy="64533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722D4F2E-9249-4CC8-AD10-723108097784}"/>
              </a:ext>
            </a:extLst>
          </p:cNvPr>
          <p:cNvGrpSpPr/>
          <p:nvPr/>
        </p:nvGrpSpPr>
        <p:grpSpPr>
          <a:xfrm>
            <a:off x="6163991" y="962709"/>
            <a:ext cx="5387746" cy="1672405"/>
            <a:chOff x="6163991" y="962709"/>
            <a:chExt cx="5387746" cy="1672405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00D70A7-F7AF-4352-B2C8-C5EBC8C6CF37}"/>
                </a:ext>
              </a:extLst>
            </p:cNvPr>
            <p:cNvSpPr/>
            <p:nvPr/>
          </p:nvSpPr>
          <p:spPr>
            <a:xfrm>
              <a:off x="6163991" y="962709"/>
              <a:ext cx="577995" cy="57799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97020DE4-98D8-47BB-A983-7203D3CF9ACA}"/>
                </a:ext>
              </a:extLst>
            </p:cNvPr>
            <p:cNvCxnSpPr>
              <a:cxnSpLocks/>
              <a:stCxn id="15" idx="6"/>
              <a:endCxn id="14" idx="0"/>
            </p:cNvCxnSpPr>
            <p:nvPr/>
          </p:nvCxnSpPr>
          <p:spPr>
            <a:xfrm>
              <a:off x="6741986" y="1251707"/>
              <a:ext cx="3344133" cy="886180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DF7317A-66A0-480C-8C69-92CD60B542A7}"/>
                </a:ext>
              </a:extLst>
            </p:cNvPr>
            <p:cNvSpPr/>
            <p:nvPr/>
          </p:nvSpPr>
          <p:spPr>
            <a:xfrm>
              <a:off x="8620500" y="2137887"/>
              <a:ext cx="2931237" cy="497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PanelView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951423F0-A84F-4D60-81BF-AF26C438BD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811039"/>
              </p:ext>
            </p:extLst>
          </p:nvPr>
        </p:nvGraphicFramePr>
        <p:xfrm>
          <a:off x="8620498" y="4529021"/>
          <a:ext cx="2931238" cy="1003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238">
                  <a:extLst>
                    <a:ext uri="{9D8B030D-6E8A-4147-A177-3AD203B41FA5}">
                      <a16:colId xmlns:a16="http://schemas.microsoft.com/office/drawing/2014/main" val="2825828602"/>
                    </a:ext>
                  </a:extLst>
                </a:gridCol>
              </a:tblGrid>
              <a:tr h="5017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solidFill>
                            <a:schemeClr val="tx1"/>
                          </a:solidFill>
                        </a:rPr>
                        <a:t>TextEditorModel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395115"/>
                  </a:ext>
                </a:extLst>
              </a:tr>
              <a:tr h="501725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save();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444657"/>
                  </a:ext>
                </a:extLst>
              </a:tr>
            </a:tbl>
          </a:graphicData>
        </a:graphic>
      </p:graphicFrame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C620AD9-9F15-4C65-BC89-7FD8696B4B21}"/>
              </a:ext>
            </a:extLst>
          </p:cNvPr>
          <p:cNvCxnSpPr>
            <a:cxnSpLocks/>
            <a:stCxn id="10" idx="2"/>
            <a:endCxn id="22" idx="0"/>
          </p:cNvCxnSpPr>
          <p:nvPr/>
        </p:nvCxnSpPr>
        <p:spPr>
          <a:xfrm flipH="1">
            <a:off x="10086117" y="3777671"/>
            <a:ext cx="1" cy="75135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7142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0" y="569"/>
            <a:ext cx="714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Save As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7" name="그림 6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88D7B22A-9780-4FCB-9A08-626C234FF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34" y="545463"/>
            <a:ext cx="7611678" cy="5731221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id="{99733889-81DC-47E4-A40E-73EDA5D03B7D}"/>
              </a:ext>
            </a:extLst>
          </p:cNvPr>
          <p:cNvGrpSpPr/>
          <p:nvPr/>
        </p:nvGrpSpPr>
        <p:grpSpPr>
          <a:xfrm>
            <a:off x="8620499" y="2635114"/>
            <a:ext cx="2931237" cy="1142557"/>
            <a:chOff x="640281" y="2459324"/>
            <a:chExt cx="2931237" cy="114255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7996A5F-EF65-4C86-B505-5A3968FD7A94}"/>
                </a:ext>
              </a:extLst>
            </p:cNvPr>
            <p:cNvSpPr/>
            <p:nvPr/>
          </p:nvSpPr>
          <p:spPr>
            <a:xfrm>
              <a:off x="640281" y="3104654"/>
              <a:ext cx="2931237" cy="497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TextEditorController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E2173D48-2506-461D-84AA-49B538816296}"/>
                </a:ext>
              </a:extLst>
            </p:cNvPr>
            <p:cNvCxnSpPr>
              <a:cxnSpLocks/>
              <a:stCxn id="14" idx="2"/>
              <a:endCxn id="10" idx="0"/>
            </p:cNvCxnSpPr>
            <p:nvPr/>
          </p:nvCxnSpPr>
          <p:spPr>
            <a:xfrm flipH="1">
              <a:off x="2105900" y="2459324"/>
              <a:ext cx="1" cy="64533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3EC9045-424E-4386-B0AD-CD43B35743D9}"/>
              </a:ext>
            </a:extLst>
          </p:cNvPr>
          <p:cNvGrpSpPr/>
          <p:nvPr/>
        </p:nvGrpSpPr>
        <p:grpSpPr>
          <a:xfrm>
            <a:off x="7106096" y="962709"/>
            <a:ext cx="4445641" cy="1672405"/>
            <a:chOff x="7115332" y="962709"/>
            <a:chExt cx="4445641" cy="1672405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00D70A7-F7AF-4352-B2C8-C5EBC8C6CF37}"/>
                </a:ext>
              </a:extLst>
            </p:cNvPr>
            <p:cNvSpPr/>
            <p:nvPr/>
          </p:nvSpPr>
          <p:spPr>
            <a:xfrm>
              <a:off x="7115332" y="962709"/>
              <a:ext cx="577995" cy="57799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97020DE4-98D8-47BB-A983-7203D3CF9ACA}"/>
                </a:ext>
              </a:extLst>
            </p:cNvPr>
            <p:cNvCxnSpPr>
              <a:cxnSpLocks/>
              <a:stCxn id="15" idx="6"/>
              <a:endCxn id="14" idx="0"/>
            </p:cNvCxnSpPr>
            <p:nvPr/>
          </p:nvCxnSpPr>
          <p:spPr>
            <a:xfrm>
              <a:off x="7693327" y="1251707"/>
              <a:ext cx="2402028" cy="886180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DF7317A-66A0-480C-8C69-92CD60B542A7}"/>
                </a:ext>
              </a:extLst>
            </p:cNvPr>
            <p:cNvSpPr/>
            <p:nvPr/>
          </p:nvSpPr>
          <p:spPr>
            <a:xfrm>
              <a:off x="8629736" y="2137887"/>
              <a:ext cx="2931237" cy="497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PanelView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951423F0-A84F-4D60-81BF-AF26C438BD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711903"/>
              </p:ext>
            </p:extLst>
          </p:nvPr>
        </p:nvGraphicFramePr>
        <p:xfrm>
          <a:off x="8620498" y="4529021"/>
          <a:ext cx="2931238" cy="1003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238">
                  <a:extLst>
                    <a:ext uri="{9D8B030D-6E8A-4147-A177-3AD203B41FA5}">
                      <a16:colId xmlns:a16="http://schemas.microsoft.com/office/drawing/2014/main" val="2825828602"/>
                    </a:ext>
                  </a:extLst>
                </a:gridCol>
              </a:tblGrid>
              <a:tr h="5017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solidFill>
                            <a:schemeClr val="tx1"/>
                          </a:solidFill>
                        </a:rPr>
                        <a:t>TextEditorModel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395115"/>
                  </a:ext>
                </a:extLst>
              </a:tr>
              <a:tr h="501725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+mn-lt"/>
                        </a:rPr>
                        <a:t>saveAs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(String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+mn-lt"/>
                        </a:rPr>
                        <a:t>FilePath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);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444657"/>
                  </a:ext>
                </a:extLst>
              </a:tr>
            </a:tbl>
          </a:graphicData>
        </a:graphic>
      </p:graphicFrame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C620AD9-9F15-4C65-BC89-7FD8696B4B21}"/>
              </a:ext>
            </a:extLst>
          </p:cNvPr>
          <p:cNvCxnSpPr>
            <a:cxnSpLocks/>
            <a:stCxn id="10" idx="2"/>
            <a:endCxn id="22" idx="0"/>
          </p:cNvCxnSpPr>
          <p:nvPr/>
        </p:nvCxnSpPr>
        <p:spPr>
          <a:xfrm flipH="1">
            <a:off x="10086117" y="3777671"/>
            <a:ext cx="1" cy="75135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861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EAEA0C2B-AD43-4F50-AE05-E86EF77A4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398" y="555089"/>
            <a:ext cx="7611678" cy="5731221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0" y="569"/>
            <a:ext cx="7143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Save As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5EAF626-089E-40DB-8E32-6B765C76A519}"/>
              </a:ext>
            </a:extLst>
          </p:cNvPr>
          <p:cNvSpPr/>
          <p:nvPr/>
        </p:nvSpPr>
        <p:spPr>
          <a:xfrm>
            <a:off x="2287398" y="1348340"/>
            <a:ext cx="1928552" cy="3294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모서리가 접힌 도형 10">
            <a:extLst>
              <a:ext uri="{FF2B5EF4-FFF2-40B4-BE49-F238E27FC236}">
                <a16:creationId xmlns:a16="http://schemas.microsoft.com/office/drawing/2014/main" id="{9BAC7398-3D5D-4CB9-BAE2-7960A0E7F9C1}"/>
              </a:ext>
            </a:extLst>
          </p:cNvPr>
          <p:cNvSpPr/>
          <p:nvPr/>
        </p:nvSpPr>
        <p:spPr>
          <a:xfrm>
            <a:off x="6095999" y="2077810"/>
            <a:ext cx="5917035" cy="2761224"/>
          </a:xfrm>
          <a:prstGeom prst="foldedCorner">
            <a:avLst>
              <a:gd name="adj" fmla="val 32182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711867-53C5-47D7-B695-10BD488A6FEC}"/>
              </a:ext>
            </a:extLst>
          </p:cNvPr>
          <p:cNvSpPr txBox="1"/>
          <p:nvPr/>
        </p:nvSpPr>
        <p:spPr>
          <a:xfrm>
            <a:off x="6384227" y="2916070"/>
            <a:ext cx="52691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Save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As</a:t>
            </a:r>
            <a:r>
              <a:rPr lang="ko-KR" altLang="en-US" sz="2000" b="1" dirty="0"/>
              <a:t>로 파일 저장 시</a:t>
            </a:r>
            <a:r>
              <a:rPr lang="en-US" altLang="ko-KR" sz="2000" b="1" dirty="0"/>
              <a:t>,</a:t>
            </a:r>
          </a:p>
          <a:p>
            <a:r>
              <a:rPr lang="ko-KR" altLang="en-US" sz="2000" b="1" dirty="0"/>
              <a:t>확장자를 기입하지 않으면 기존 파일의</a:t>
            </a:r>
            <a:endParaRPr lang="en-US" altLang="ko-KR" sz="2000" b="1" dirty="0"/>
          </a:p>
          <a:p>
            <a:r>
              <a:rPr lang="ko-KR" altLang="en-US" sz="2000" b="1" dirty="0"/>
              <a:t>확장자로 저장하고</a:t>
            </a:r>
            <a:r>
              <a:rPr lang="en-US" altLang="ko-KR" sz="2000" b="1" dirty="0"/>
              <a:t>,</a:t>
            </a:r>
          </a:p>
          <a:p>
            <a:r>
              <a:rPr lang="ko-KR" altLang="en-US" sz="2000" b="1" dirty="0"/>
              <a:t>저장 후 해당 패널의 파일은</a:t>
            </a:r>
            <a:endParaRPr lang="en-US" altLang="ko-KR" sz="2000" b="1" dirty="0"/>
          </a:p>
          <a:p>
            <a:r>
              <a:rPr lang="en-US" altLang="ko-KR" sz="2000" b="1" dirty="0"/>
              <a:t>Save As</a:t>
            </a:r>
            <a:r>
              <a:rPr lang="ko-KR" altLang="en-US" sz="2000" b="1" dirty="0"/>
              <a:t>로 저장한 파일로 교체됨</a:t>
            </a:r>
            <a:endParaRPr lang="en-US" altLang="ko-KR" sz="2000" b="1" dirty="0"/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4364E592-D8EE-41CD-8440-B96663CD97C8}"/>
              </a:ext>
            </a:extLst>
          </p:cNvPr>
          <p:cNvCxnSpPr>
            <a:cxnSpLocks/>
            <a:stCxn id="9" idx="2"/>
            <a:endCxn id="11" idx="1"/>
          </p:cNvCxnSpPr>
          <p:nvPr/>
        </p:nvCxnSpPr>
        <p:spPr>
          <a:xfrm rot="16200000" flipH="1">
            <a:off x="3783521" y="1145943"/>
            <a:ext cx="1780631" cy="284432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스크린샷, 컴퓨터, 트럭이(가) 표시된 사진&#10;&#10;높은 신뢰도로 생성된 설명">
            <a:extLst>
              <a:ext uri="{FF2B5EF4-FFF2-40B4-BE49-F238E27FC236}">
                <a16:creationId xmlns:a16="http://schemas.microsoft.com/office/drawing/2014/main" id="{35099612-3E5C-4454-A5FE-A8ADA8AC1E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5" t="37310" r="46055" b="56819"/>
          <a:stretch/>
        </p:blipFill>
        <p:spPr>
          <a:xfrm>
            <a:off x="6384227" y="2316805"/>
            <a:ext cx="5308678" cy="50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454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-1" y="569"/>
            <a:ext cx="103939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Mode -&gt; View Mode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3" name="그림 2" descr="스크린샷, 컴퓨터, 실내, 노트북이(가) 표시된 사진&#10;&#10;매우 높은 신뢰도로 생성된 설명">
            <a:extLst>
              <a:ext uri="{FF2B5EF4-FFF2-40B4-BE49-F238E27FC236}">
                <a16:creationId xmlns:a16="http://schemas.microsoft.com/office/drawing/2014/main" id="{5D50AD1F-58D9-45CC-870A-522E93AB8B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0" t="9542" r="28303" b="6889"/>
          <a:stretch/>
        </p:blipFill>
        <p:spPr>
          <a:xfrm>
            <a:off x="2287398" y="563385"/>
            <a:ext cx="7617203" cy="5731230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950A0989-B4C0-4723-B1AB-CEB880CAB2CC}"/>
              </a:ext>
            </a:extLst>
          </p:cNvPr>
          <p:cNvGrpSpPr/>
          <p:nvPr/>
        </p:nvGrpSpPr>
        <p:grpSpPr>
          <a:xfrm>
            <a:off x="2581013" y="3071948"/>
            <a:ext cx="7057896" cy="1297671"/>
            <a:chOff x="2581013" y="3071948"/>
            <a:chExt cx="7057896" cy="1297671"/>
          </a:xfrm>
        </p:grpSpPr>
        <p:sp>
          <p:nvSpPr>
            <p:cNvPr id="9" name="순서도: 대체 처리 8">
              <a:extLst>
                <a:ext uri="{FF2B5EF4-FFF2-40B4-BE49-F238E27FC236}">
                  <a16:creationId xmlns:a16="http://schemas.microsoft.com/office/drawing/2014/main" id="{38CA650A-A9F2-4AF9-B7BF-2BB02E3296C4}"/>
                </a:ext>
              </a:extLst>
            </p:cNvPr>
            <p:cNvSpPr/>
            <p:nvPr/>
          </p:nvSpPr>
          <p:spPr>
            <a:xfrm>
              <a:off x="2581013" y="3087148"/>
              <a:ext cx="3266113" cy="1266737"/>
            </a:xfrm>
            <a:prstGeom prst="flowChartAlternateProcess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모서리가 접힌 도형 9">
              <a:extLst>
                <a:ext uri="{FF2B5EF4-FFF2-40B4-BE49-F238E27FC236}">
                  <a16:creationId xmlns:a16="http://schemas.microsoft.com/office/drawing/2014/main" id="{1D92F4A5-6BA2-4B8F-9861-27405BC1CFE5}"/>
                </a:ext>
              </a:extLst>
            </p:cNvPr>
            <p:cNvSpPr/>
            <p:nvPr/>
          </p:nvSpPr>
          <p:spPr>
            <a:xfrm>
              <a:off x="6996420" y="3071948"/>
              <a:ext cx="2642489" cy="1297671"/>
            </a:xfrm>
            <a:prstGeom prst="foldedCorner">
              <a:avLst>
                <a:gd name="adj" fmla="val 3218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2F7725E-4201-4618-966A-2D15DEEED0A6}"/>
                </a:ext>
              </a:extLst>
            </p:cNvPr>
            <p:cNvSpPr txBox="1"/>
            <p:nvPr/>
          </p:nvSpPr>
          <p:spPr>
            <a:xfrm>
              <a:off x="7315202" y="3376757"/>
              <a:ext cx="19714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저장 여부를 묻는</a:t>
              </a:r>
              <a:endParaRPr lang="en-US" altLang="ko-KR" b="1" dirty="0"/>
            </a:p>
            <a:p>
              <a:r>
                <a:rPr lang="en-US" altLang="ko-KR" b="1" dirty="0" err="1"/>
                <a:t>SaveDialog</a:t>
              </a:r>
              <a:endParaRPr lang="ko-KR" altLang="en-US" b="1" dirty="0"/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4379C4F0-56AF-4AB1-8C54-3D06A7CB7FC6}"/>
                </a:ext>
              </a:extLst>
            </p:cNvPr>
            <p:cNvCxnSpPr>
              <a:cxnSpLocks/>
              <a:stCxn id="9" idx="3"/>
              <a:endCxn id="10" idx="1"/>
            </p:cNvCxnSpPr>
            <p:nvPr/>
          </p:nvCxnSpPr>
          <p:spPr>
            <a:xfrm>
              <a:off x="5847126" y="3720517"/>
              <a:ext cx="1149294" cy="26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4419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59FBDBA-9B11-492E-94BD-2D97B079C2F9}"/>
              </a:ext>
            </a:extLst>
          </p:cNvPr>
          <p:cNvSpPr txBox="1"/>
          <p:nvPr/>
        </p:nvSpPr>
        <p:spPr>
          <a:xfrm>
            <a:off x="-1" y="569"/>
            <a:ext cx="103939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 Mode -&gt; View Mode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3" name="그림 2" descr="스크린샷, 실내, 컴퓨터, 트럭이(가) 표시된 사진&#10;&#10;매우 높은 신뢰도로 생성된 설명">
            <a:extLst>
              <a:ext uri="{FF2B5EF4-FFF2-40B4-BE49-F238E27FC236}">
                <a16:creationId xmlns:a16="http://schemas.microsoft.com/office/drawing/2014/main" id="{79AD81D3-0A1E-4E4F-9A91-EA05480866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3" t="9664" r="28372" b="6889"/>
          <a:stretch/>
        </p:blipFill>
        <p:spPr>
          <a:xfrm>
            <a:off x="2283204" y="567580"/>
            <a:ext cx="7625592" cy="5722840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BDDB3EF2-8274-4F79-9CA0-B539CC4EA759}"/>
              </a:ext>
            </a:extLst>
          </p:cNvPr>
          <p:cNvGrpSpPr/>
          <p:nvPr/>
        </p:nvGrpSpPr>
        <p:grpSpPr>
          <a:xfrm>
            <a:off x="3036815" y="3055170"/>
            <a:ext cx="6627302" cy="1297671"/>
            <a:chOff x="3036815" y="3055170"/>
            <a:chExt cx="6627302" cy="1297671"/>
          </a:xfrm>
        </p:grpSpPr>
        <p:sp>
          <p:nvSpPr>
            <p:cNvPr id="11" name="순서도: 대체 처리 10">
              <a:extLst>
                <a:ext uri="{FF2B5EF4-FFF2-40B4-BE49-F238E27FC236}">
                  <a16:creationId xmlns:a16="http://schemas.microsoft.com/office/drawing/2014/main" id="{7C605995-163E-4AE3-8D67-89DCDE4658FB}"/>
                </a:ext>
              </a:extLst>
            </p:cNvPr>
            <p:cNvSpPr/>
            <p:nvPr/>
          </p:nvSpPr>
          <p:spPr>
            <a:xfrm>
              <a:off x="6288946" y="3070370"/>
              <a:ext cx="3375171" cy="1266737"/>
            </a:xfrm>
            <a:prstGeom prst="flowChartAlternateProcess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사각형: 모서리가 접힌 도형 11">
              <a:extLst>
                <a:ext uri="{FF2B5EF4-FFF2-40B4-BE49-F238E27FC236}">
                  <a16:creationId xmlns:a16="http://schemas.microsoft.com/office/drawing/2014/main" id="{633D6A72-F947-4A10-9463-0BA3ED8E8CFF}"/>
                </a:ext>
              </a:extLst>
            </p:cNvPr>
            <p:cNvSpPr/>
            <p:nvPr/>
          </p:nvSpPr>
          <p:spPr>
            <a:xfrm>
              <a:off x="3036815" y="3055170"/>
              <a:ext cx="2642489" cy="1297671"/>
            </a:xfrm>
            <a:prstGeom prst="foldedCorner">
              <a:avLst>
                <a:gd name="adj" fmla="val 3218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7A217E9-20E3-4AF8-B3CA-BDC17D570D89}"/>
                </a:ext>
              </a:extLst>
            </p:cNvPr>
            <p:cNvSpPr txBox="1"/>
            <p:nvPr/>
          </p:nvSpPr>
          <p:spPr>
            <a:xfrm>
              <a:off x="3347208" y="3376757"/>
              <a:ext cx="19714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저장 여부를 묻는</a:t>
              </a:r>
              <a:endParaRPr lang="en-US" altLang="ko-KR" b="1" dirty="0"/>
            </a:p>
            <a:p>
              <a:r>
                <a:rPr lang="en-US" altLang="ko-KR" b="1" dirty="0" err="1"/>
                <a:t>SaveDialog</a:t>
              </a:r>
              <a:endParaRPr lang="ko-KR" altLang="en-US" b="1" dirty="0"/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109850D9-5B0B-4E70-8918-385D3EE18D72}"/>
                </a:ext>
              </a:extLst>
            </p:cNvPr>
            <p:cNvCxnSpPr>
              <a:cxnSpLocks/>
              <a:stCxn id="11" idx="1"/>
              <a:endCxn id="12" idx="3"/>
            </p:cNvCxnSpPr>
            <p:nvPr/>
          </p:nvCxnSpPr>
          <p:spPr>
            <a:xfrm flipH="1">
              <a:off x="5679304" y="3703739"/>
              <a:ext cx="609642" cy="26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274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Edit Mode -&gt; Compare Mode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3" name="그림 2" descr="스크린샷, 컴퓨터, 실내이(가) 표시된 사진&#10;&#10;매우 높은 신뢰도로 생성된 설명">
            <a:extLst>
              <a:ext uri="{FF2B5EF4-FFF2-40B4-BE49-F238E27FC236}">
                <a16:creationId xmlns:a16="http://schemas.microsoft.com/office/drawing/2014/main" id="{1DD75467-FC4C-4F01-8FDE-A703276321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2" t="9787" r="28441" b="6888"/>
          <a:stretch/>
        </p:blipFill>
        <p:spPr>
          <a:xfrm>
            <a:off x="2291593" y="566676"/>
            <a:ext cx="7608814" cy="5714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0232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스크린샷, 컴퓨터, 실내이(가) 표시된 사진&#10;&#10;매우 높은 신뢰도로 생성된 설명">
            <a:extLst>
              <a:ext uri="{FF2B5EF4-FFF2-40B4-BE49-F238E27FC236}">
                <a16:creationId xmlns:a16="http://schemas.microsoft.com/office/drawing/2014/main" id="{92267269-E758-49EE-9C3D-46F9AD5ADC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2" t="9664" r="28096" b="6889"/>
          <a:stretch/>
        </p:blipFill>
        <p:spPr>
          <a:xfrm>
            <a:off x="2270620" y="567580"/>
            <a:ext cx="7650759" cy="57228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C5598F-E3DA-4DF0-AB91-19525DCE778B}"/>
              </a:ext>
            </a:extLst>
          </p:cNvPr>
          <p:cNvSpPr txBox="1"/>
          <p:nvPr/>
        </p:nvSpPr>
        <p:spPr>
          <a:xfrm>
            <a:off x="0" y="569"/>
            <a:ext cx="1007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Edit Mode -&gt; Compare Mode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C08D1B2-1F57-4A95-89D6-1E73A4AB65D3}"/>
              </a:ext>
            </a:extLst>
          </p:cNvPr>
          <p:cNvGrpSpPr/>
          <p:nvPr/>
        </p:nvGrpSpPr>
        <p:grpSpPr>
          <a:xfrm>
            <a:off x="2581013" y="3071948"/>
            <a:ext cx="7057896" cy="1297671"/>
            <a:chOff x="2581013" y="3071948"/>
            <a:chExt cx="7057896" cy="1297671"/>
          </a:xfrm>
        </p:grpSpPr>
        <p:sp>
          <p:nvSpPr>
            <p:cNvPr id="10" name="순서도: 대체 처리 9">
              <a:extLst>
                <a:ext uri="{FF2B5EF4-FFF2-40B4-BE49-F238E27FC236}">
                  <a16:creationId xmlns:a16="http://schemas.microsoft.com/office/drawing/2014/main" id="{385A32F7-3209-48C3-858D-66ECEEAEB692}"/>
                </a:ext>
              </a:extLst>
            </p:cNvPr>
            <p:cNvSpPr/>
            <p:nvPr/>
          </p:nvSpPr>
          <p:spPr>
            <a:xfrm>
              <a:off x="2581013" y="3087148"/>
              <a:ext cx="3266113" cy="1266737"/>
            </a:xfrm>
            <a:prstGeom prst="flowChartAlternateProcess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모서리가 접힌 도형 10">
              <a:extLst>
                <a:ext uri="{FF2B5EF4-FFF2-40B4-BE49-F238E27FC236}">
                  <a16:creationId xmlns:a16="http://schemas.microsoft.com/office/drawing/2014/main" id="{24E6F4E7-9F46-4655-9BBD-5946B7A220EF}"/>
                </a:ext>
              </a:extLst>
            </p:cNvPr>
            <p:cNvSpPr/>
            <p:nvPr/>
          </p:nvSpPr>
          <p:spPr>
            <a:xfrm>
              <a:off x="6996420" y="3071948"/>
              <a:ext cx="2642489" cy="1297671"/>
            </a:xfrm>
            <a:prstGeom prst="foldedCorner">
              <a:avLst>
                <a:gd name="adj" fmla="val 3218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93775F0-4C2A-4FA4-B745-D602A0510353}"/>
                </a:ext>
              </a:extLst>
            </p:cNvPr>
            <p:cNvSpPr txBox="1"/>
            <p:nvPr/>
          </p:nvSpPr>
          <p:spPr>
            <a:xfrm>
              <a:off x="7315202" y="3376757"/>
              <a:ext cx="19714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저장 여부를 묻는</a:t>
              </a:r>
              <a:endParaRPr lang="en-US" altLang="ko-KR" b="1" dirty="0"/>
            </a:p>
            <a:p>
              <a:r>
                <a:rPr lang="en-US" altLang="ko-KR" b="1" dirty="0" err="1"/>
                <a:t>SaveDialog</a:t>
              </a:r>
              <a:endParaRPr lang="ko-KR" altLang="en-US" b="1" dirty="0"/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A1A8C4B9-9253-4549-8713-DBDDC78AB503}"/>
                </a:ext>
              </a:extLst>
            </p:cNvPr>
            <p:cNvCxnSpPr>
              <a:cxnSpLocks/>
              <a:stCxn id="10" idx="3"/>
              <a:endCxn id="11" idx="1"/>
            </p:cNvCxnSpPr>
            <p:nvPr/>
          </p:nvCxnSpPr>
          <p:spPr>
            <a:xfrm>
              <a:off x="5847126" y="3720517"/>
              <a:ext cx="1149294" cy="26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773340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39E5BEC-28DD-4160-A75A-7293B546297D}"/>
              </a:ext>
            </a:extLst>
          </p:cNvPr>
          <p:cNvSpPr/>
          <p:nvPr/>
        </p:nvSpPr>
        <p:spPr>
          <a:xfrm>
            <a:off x="532980" y="518020"/>
            <a:ext cx="11126040" cy="582196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14144B7-A8C2-4367-83A5-D7FE29D8A411}"/>
              </a:ext>
            </a:extLst>
          </p:cNvPr>
          <p:cNvGrpSpPr/>
          <p:nvPr/>
        </p:nvGrpSpPr>
        <p:grpSpPr>
          <a:xfrm>
            <a:off x="11352647" y="211647"/>
            <a:ext cx="612745" cy="612745"/>
            <a:chOff x="3582099" y="1241571"/>
            <a:chExt cx="755709" cy="755709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FECC90BB-B2AD-43D1-A9D9-64B737981C25}"/>
                </a:ext>
              </a:extLst>
            </p:cNvPr>
            <p:cNvSpPr/>
            <p:nvPr/>
          </p:nvSpPr>
          <p:spPr>
            <a:xfrm>
              <a:off x="3582099" y="1241571"/>
              <a:ext cx="755709" cy="7557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8223948-14C9-4568-B7C4-D04AD1ADA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20868" y="1280340"/>
              <a:ext cx="678170" cy="678170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0BD33F4-71B0-4E23-AEAC-B7F0AAEB3F96}"/>
              </a:ext>
            </a:extLst>
          </p:cNvPr>
          <p:cNvSpPr txBox="1"/>
          <p:nvPr/>
        </p:nvSpPr>
        <p:spPr>
          <a:xfrm>
            <a:off x="0" y="11016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</a:rPr>
              <a:t>Team 16</a:t>
            </a:r>
            <a:endParaRPr lang="ko-KR" altLang="en-US" sz="6000" b="1" dirty="0">
              <a:solidFill>
                <a:srgbClr val="0A325E"/>
              </a:solidFill>
              <a:latin typeface="Lucida Bright" panose="02040602050505020304" pitchFamily="18" charset="0"/>
              <a:ea typeface="나눔스퀘어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A2EC7A-4FD1-4FD5-B53C-78F5E9735312}"/>
              </a:ext>
            </a:extLst>
          </p:cNvPr>
          <p:cNvSpPr txBox="1"/>
          <p:nvPr/>
        </p:nvSpPr>
        <p:spPr>
          <a:xfrm>
            <a:off x="0" y="2248453"/>
            <a:ext cx="12192000" cy="3344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김은경 </a:t>
            </a:r>
            <a:r>
              <a:rPr lang="en-US" altLang="ko-KR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(20163927)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김소연 </a:t>
            </a:r>
            <a:r>
              <a:rPr lang="en-US" altLang="ko-KR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(20165417)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김수진 </a:t>
            </a:r>
            <a:r>
              <a:rPr lang="en-US" altLang="ko-KR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(20160342)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남유선 </a:t>
            </a:r>
            <a:r>
              <a:rPr lang="en-US" altLang="ko-KR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(20163228)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dirty="0" err="1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손승표</a:t>
            </a:r>
            <a:r>
              <a:rPr lang="ko-KR" altLang="en-US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(20162581)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윤신영 </a:t>
            </a:r>
            <a:r>
              <a:rPr lang="en-US" altLang="ko-KR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(20163657)</a:t>
            </a:r>
          </a:p>
        </p:txBody>
      </p:sp>
    </p:spTree>
    <p:extLst>
      <p:ext uri="{BB962C8B-B14F-4D97-AF65-F5344CB8AC3E}">
        <p14:creationId xmlns:p14="http://schemas.microsoft.com/office/powerpoint/2010/main" val="2213282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-1" y="569"/>
            <a:ext cx="9009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Program and Code Explanation – Mode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8D1C5A8-C890-412E-9060-215CFF9A3FC7}"/>
              </a:ext>
            </a:extLst>
          </p:cNvPr>
          <p:cNvSpPr/>
          <p:nvPr/>
        </p:nvSpPr>
        <p:spPr>
          <a:xfrm>
            <a:off x="8029480" y="2720317"/>
            <a:ext cx="3251201" cy="1405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Lucida Bright" panose="02040602050505020304" pitchFamily="18" charset="0"/>
              </a:rPr>
              <a:t>View Mode</a:t>
            </a:r>
            <a:endParaRPr lang="ko-KR" altLang="en-US" sz="2400" b="1" dirty="0">
              <a:solidFill>
                <a:schemeClr val="tx1"/>
              </a:solidFill>
              <a:latin typeface="Lucida Bright" panose="02040602050505020304" pitchFamily="18" charset="0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E4284868-AFFA-4665-96D8-1B47AD8B8CF5}"/>
              </a:ext>
            </a:extLst>
          </p:cNvPr>
          <p:cNvSpPr/>
          <p:nvPr/>
        </p:nvSpPr>
        <p:spPr>
          <a:xfrm>
            <a:off x="911319" y="2714486"/>
            <a:ext cx="3251200" cy="1405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Lucida Bright" panose="02040602050505020304" pitchFamily="18" charset="0"/>
              </a:rPr>
              <a:t>Compare Mode</a:t>
            </a:r>
            <a:endParaRPr lang="ko-KR" altLang="en-US" sz="2400" b="1" dirty="0">
              <a:solidFill>
                <a:schemeClr val="tx1"/>
              </a:solidFill>
              <a:latin typeface="Lucida Bright" panose="02040602050505020304" pitchFamily="18" charset="0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1157A8F-93F7-451B-82FD-5683D05B47C8}"/>
              </a:ext>
            </a:extLst>
          </p:cNvPr>
          <p:cNvGrpSpPr/>
          <p:nvPr/>
        </p:nvGrpSpPr>
        <p:grpSpPr>
          <a:xfrm>
            <a:off x="4670467" y="1901788"/>
            <a:ext cx="2851065" cy="1239652"/>
            <a:chOff x="4670467" y="1901788"/>
            <a:chExt cx="2851065" cy="1239652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C47F2B6-9574-430C-9BC6-C448A2D80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89650" y="1901788"/>
              <a:ext cx="812698" cy="812698"/>
            </a:xfrm>
            <a:prstGeom prst="rect">
              <a:avLst/>
            </a:prstGeom>
          </p:spPr>
        </p:pic>
        <p:sp>
          <p:nvSpPr>
            <p:cNvPr id="20" name="화살표: 오른쪽 19">
              <a:extLst>
                <a:ext uri="{FF2B5EF4-FFF2-40B4-BE49-F238E27FC236}">
                  <a16:creationId xmlns:a16="http://schemas.microsoft.com/office/drawing/2014/main" id="{811F0908-E138-4E62-8EA8-902171052CD9}"/>
                </a:ext>
              </a:extLst>
            </p:cNvPr>
            <p:cNvSpPr/>
            <p:nvPr/>
          </p:nvSpPr>
          <p:spPr>
            <a:xfrm>
              <a:off x="4670467" y="2931333"/>
              <a:ext cx="2851065" cy="21010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FA5A11B-E1B9-451A-85A1-98FECEAC8BBC}"/>
              </a:ext>
            </a:extLst>
          </p:cNvPr>
          <p:cNvGrpSpPr/>
          <p:nvPr/>
        </p:nvGrpSpPr>
        <p:grpSpPr>
          <a:xfrm>
            <a:off x="4670467" y="3722403"/>
            <a:ext cx="2851065" cy="1690979"/>
            <a:chOff x="4670467" y="3722403"/>
            <a:chExt cx="2851065" cy="1690979"/>
          </a:xfrm>
        </p:grpSpPr>
        <p:pic>
          <p:nvPicPr>
            <p:cNvPr id="7" name="그림 6" descr="개체, 구급 상자, 표지판, 하늘이(가) 표시된 사진&#10;&#10;매우 높은 신뢰도로 생성된 설명">
              <a:extLst>
                <a:ext uri="{FF2B5EF4-FFF2-40B4-BE49-F238E27FC236}">
                  <a16:creationId xmlns:a16="http://schemas.microsoft.com/office/drawing/2014/main" id="{F8C5A2DB-75CE-474D-AFC0-475CB78590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3162" y="4007708"/>
              <a:ext cx="1405674" cy="1405674"/>
            </a:xfrm>
            <a:prstGeom prst="rect">
              <a:avLst/>
            </a:prstGeom>
          </p:spPr>
        </p:pic>
        <p:sp>
          <p:nvSpPr>
            <p:cNvPr id="35" name="화살표: 오른쪽 34">
              <a:extLst>
                <a:ext uri="{FF2B5EF4-FFF2-40B4-BE49-F238E27FC236}">
                  <a16:creationId xmlns:a16="http://schemas.microsoft.com/office/drawing/2014/main" id="{9CDB3701-57E2-4C6C-9473-41D88874AE69}"/>
                </a:ext>
              </a:extLst>
            </p:cNvPr>
            <p:cNvSpPr/>
            <p:nvPr/>
          </p:nvSpPr>
          <p:spPr>
            <a:xfrm flipH="1">
              <a:off x="4670467" y="3722403"/>
              <a:ext cx="2851065" cy="21010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35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5F546B5A-A549-417B-B0C5-21151000A3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" t="8958" r="28400" b="7291"/>
          <a:stretch/>
        </p:blipFill>
        <p:spPr>
          <a:xfrm>
            <a:off x="4607853" y="767989"/>
            <a:ext cx="6727659" cy="5078909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-1" y="569"/>
            <a:ext cx="9009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Program and Code Explanation – </a:t>
            </a:r>
            <a:r>
              <a:rPr lang="ko-KR" altLang="en-US" sz="2400" b="1" dirty="0">
                <a:solidFill>
                  <a:srgbClr val="0A325E"/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시작 화면</a:t>
            </a:r>
            <a:r>
              <a:rPr lang="en-US" altLang="ko-KR" sz="2400" b="1" dirty="0">
                <a:solidFill>
                  <a:srgbClr val="0A325E"/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: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Load </a:t>
            </a:r>
            <a:r>
              <a:rPr lang="ko-KR" altLang="en-US" sz="2400" b="1" dirty="0">
                <a:solidFill>
                  <a:srgbClr val="0A325E"/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버튼 클릭</a:t>
            </a: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EF19AE93-5C37-47F2-958A-563A8B51C8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353156"/>
              </p:ext>
            </p:extLst>
          </p:nvPr>
        </p:nvGraphicFramePr>
        <p:xfrm>
          <a:off x="640281" y="5002507"/>
          <a:ext cx="2931237" cy="9657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237">
                  <a:extLst>
                    <a:ext uri="{9D8B030D-6E8A-4147-A177-3AD203B41FA5}">
                      <a16:colId xmlns:a16="http://schemas.microsoft.com/office/drawing/2014/main" val="2825828602"/>
                    </a:ext>
                  </a:extLst>
                </a:gridCol>
              </a:tblGrid>
              <a:tr h="4828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solidFill>
                            <a:schemeClr val="tx1"/>
                          </a:solidFill>
                        </a:rPr>
                        <a:t>TextEditorModel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395115"/>
                  </a:ext>
                </a:extLst>
              </a:tr>
              <a:tr h="4828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Load(string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</a:rPr>
                        <a:t>filePath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444657"/>
                  </a:ext>
                </a:extLst>
              </a:tr>
            </a:tbl>
          </a:graphicData>
        </a:graphic>
      </p:graphicFrame>
      <p:grpSp>
        <p:nvGrpSpPr>
          <p:cNvPr id="49" name="그룹 48">
            <a:extLst>
              <a:ext uri="{FF2B5EF4-FFF2-40B4-BE49-F238E27FC236}">
                <a16:creationId xmlns:a16="http://schemas.microsoft.com/office/drawing/2014/main" id="{6DAB98BC-40D0-4425-BFA7-BD2EB4C13A34}"/>
              </a:ext>
            </a:extLst>
          </p:cNvPr>
          <p:cNvGrpSpPr/>
          <p:nvPr/>
        </p:nvGrpSpPr>
        <p:grpSpPr>
          <a:xfrm>
            <a:off x="2105902" y="1107334"/>
            <a:ext cx="3260096" cy="755187"/>
            <a:chOff x="2105902" y="1107334"/>
            <a:chExt cx="3260096" cy="755187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A97A2E18-3D98-4A43-9F2E-6A0C37E64FD1}"/>
                </a:ext>
              </a:extLst>
            </p:cNvPr>
            <p:cNvSpPr/>
            <p:nvPr/>
          </p:nvSpPr>
          <p:spPr>
            <a:xfrm>
              <a:off x="4730204" y="1107334"/>
              <a:ext cx="635794" cy="635794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연결선: 꺾임 16">
              <a:extLst>
                <a:ext uri="{FF2B5EF4-FFF2-40B4-BE49-F238E27FC236}">
                  <a16:creationId xmlns:a16="http://schemas.microsoft.com/office/drawing/2014/main" id="{C4E31F04-9DD0-4BD2-99AA-824AF4B57205}"/>
                </a:ext>
              </a:extLst>
            </p:cNvPr>
            <p:cNvCxnSpPr>
              <a:cxnSpLocks/>
              <a:stCxn id="15" idx="2"/>
              <a:endCxn id="18" idx="0"/>
            </p:cNvCxnSpPr>
            <p:nvPr/>
          </p:nvCxnSpPr>
          <p:spPr>
            <a:xfrm rot="10800000" flipV="1">
              <a:off x="2105902" y="1425231"/>
              <a:ext cx="2624303" cy="437290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F91B4BEC-38F9-42C4-BDD4-3921427C8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5805257"/>
              </p:ext>
            </p:extLst>
          </p:nvPr>
        </p:nvGraphicFramePr>
        <p:xfrm>
          <a:off x="640282" y="1862521"/>
          <a:ext cx="2931238" cy="1223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238">
                  <a:extLst>
                    <a:ext uri="{9D8B030D-6E8A-4147-A177-3AD203B41FA5}">
                      <a16:colId xmlns:a16="http://schemas.microsoft.com/office/drawing/2014/main" val="2825828602"/>
                    </a:ext>
                  </a:extLst>
                </a:gridCol>
              </a:tblGrid>
              <a:tr h="6116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solidFill>
                            <a:schemeClr val="tx1"/>
                          </a:solidFill>
                        </a:rPr>
                        <a:t>MainView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395115"/>
                  </a:ext>
                </a:extLst>
              </a:tr>
              <a:tr h="6116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다른 패널에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load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된 파일과 동일한 파일인지 검사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444657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F0F51F79-5927-42B7-9692-FF7F16C79FB7}"/>
              </a:ext>
            </a:extLst>
          </p:cNvPr>
          <p:cNvGrpSpPr/>
          <p:nvPr/>
        </p:nvGrpSpPr>
        <p:grpSpPr>
          <a:xfrm>
            <a:off x="640281" y="3915152"/>
            <a:ext cx="2931237" cy="792291"/>
            <a:chOff x="640281" y="3915152"/>
            <a:chExt cx="2931237" cy="792291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C57A72C-C4B3-4A75-B7F0-08262DE0C80A}"/>
                </a:ext>
              </a:extLst>
            </p:cNvPr>
            <p:cNvSpPr/>
            <p:nvPr/>
          </p:nvSpPr>
          <p:spPr>
            <a:xfrm>
              <a:off x="640281" y="4210216"/>
              <a:ext cx="2931237" cy="497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TextEditorController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C607EEB0-2E9B-4948-B56F-69ACB71E5B8E}"/>
                </a:ext>
              </a:extLst>
            </p:cNvPr>
            <p:cNvCxnSpPr>
              <a:stCxn id="22" idx="2"/>
              <a:endCxn id="23" idx="0"/>
            </p:cNvCxnSpPr>
            <p:nvPr/>
          </p:nvCxnSpPr>
          <p:spPr>
            <a:xfrm>
              <a:off x="2105900" y="3915152"/>
              <a:ext cx="0" cy="29506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542B222A-24B4-4CD9-AE7B-4DC5A03703DB}"/>
              </a:ext>
            </a:extLst>
          </p:cNvPr>
          <p:cNvGrpSpPr/>
          <p:nvPr/>
        </p:nvGrpSpPr>
        <p:grpSpPr>
          <a:xfrm>
            <a:off x="640281" y="3085883"/>
            <a:ext cx="2931237" cy="829269"/>
            <a:chOff x="640281" y="3085883"/>
            <a:chExt cx="2931237" cy="829269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7377E4D-2714-4D3E-AB17-ED3B17DAC522}"/>
                </a:ext>
              </a:extLst>
            </p:cNvPr>
            <p:cNvSpPr/>
            <p:nvPr/>
          </p:nvSpPr>
          <p:spPr>
            <a:xfrm>
              <a:off x="640281" y="3417925"/>
              <a:ext cx="2931237" cy="497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PanelView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2FAC7005-E35C-434D-ABAB-CE7B677E66F6}"/>
                </a:ext>
              </a:extLst>
            </p:cNvPr>
            <p:cNvCxnSpPr>
              <a:cxnSpLocks/>
              <a:stCxn id="18" idx="2"/>
              <a:endCxn id="22" idx="0"/>
            </p:cNvCxnSpPr>
            <p:nvPr/>
          </p:nvCxnSpPr>
          <p:spPr>
            <a:xfrm flipH="1">
              <a:off x="2105900" y="3085883"/>
              <a:ext cx="1" cy="332042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F612ECE-764A-4915-9F5A-EBFBA3CEC2C9}"/>
              </a:ext>
            </a:extLst>
          </p:cNvPr>
          <p:cNvCxnSpPr>
            <a:cxnSpLocks/>
            <a:stCxn id="23" idx="2"/>
            <a:endCxn id="13" idx="0"/>
          </p:cNvCxnSpPr>
          <p:nvPr/>
        </p:nvCxnSpPr>
        <p:spPr>
          <a:xfrm flipH="1">
            <a:off x="2105899" y="4707443"/>
            <a:ext cx="1" cy="2950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사각형: 모서리가 접힌 도형 40">
            <a:extLst>
              <a:ext uri="{FF2B5EF4-FFF2-40B4-BE49-F238E27FC236}">
                <a16:creationId xmlns:a16="http://schemas.microsoft.com/office/drawing/2014/main" id="{735458A4-AEF7-4EA4-9D87-0CED03933EC8}"/>
              </a:ext>
            </a:extLst>
          </p:cNvPr>
          <p:cNvSpPr/>
          <p:nvPr/>
        </p:nvSpPr>
        <p:spPr>
          <a:xfrm>
            <a:off x="9336946" y="4961842"/>
            <a:ext cx="2642489" cy="1297671"/>
          </a:xfrm>
          <a:prstGeom prst="foldedCorner">
            <a:avLst>
              <a:gd name="adj" fmla="val 32182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DD934-ECF0-4BDF-A076-F51A50DADD64}"/>
              </a:ext>
            </a:extLst>
          </p:cNvPr>
          <p:cNvSpPr txBox="1"/>
          <p:nvPr/>
        </p:nvSpPr>
        <p:spPr>
          <a:xfrm>
            <a:off x="9812323" y="5237383"/>
            <a:ext cx="20329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Load </a:t>
            </a:r>
            <a:r>
              <a:rPr lang="ko-KR" altLang="en-US" sz="2000" b="1" dirty="0"/>
              <a:t>버튼만</a:t>
            </a:r>
            <a:endParaRPr lang="en-US" altLang="ko-KR" sz="2000" b="1" dirty="0"/>
          </a:p>
          <a:p>
            <a:r>
              <a:rPr lang="ko-KR" altLang="en-US" sz="2000" b="1" dirty="0"/>
              <a:t>활성화 상태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2C44EAAD-443F-461C-AB82-4254E251D56E}"/>
              </a:ext>
            </a:extLst>
          </p:cNvPr>
          <p:cNvGrpSpPr/>
          <p:nvPr/>
        </p:nvGrpSpPr>
        <p:grpSpPr>
          <a:xfrm>
            <a:off x="3571520" y="2042725"/>
            <a:ext cx="3641815" cy="874720"/>
            <a:chOff x="3571520" y="2042725"/>
            <a:chExt cx="3641815" cy="874720"/>
          </a:xfrm>
        </p:grpSpPr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381BC926-7DA2-4E97-8045-62B99165710F}"/>
                </a:ext>
              </a:extLst>
            </p:cNvPr>
            <p:cNvCxnSpPr>
              <a:cxnSpLocks/>
              <a:stCxn id="18" idx="3"/>
              <a:endCxn id="45" idx="1"/>
            </p:cNvCxnSpPr>
            <p:nvPr/>
          </p:nvCxnSpPr>
          <p:spPr>
            <a:xfrm>
              <a:off x="3571520" y="2474202"/>
              <a:ext cx="1569735" cy="588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949C1A86-ECDE-4DEB-B60D-068D3E797525}"/>
                </a:ext>
              </a:extLst>
            </p:cNvPr>
            <p:cNvSpPr/>
            <p:nvPr/>
          </p:nvSpPr>
          <p:spPr>
            <a:xfrm>
              <a:off x="5141255" y="2042725"/>
              <a:ext cx="2072080" cy="87472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chemeClr val="tx1"/>
                  </a:solidFill>
                </a:rPr>
                <a:t>중복인 경우</a:t>
              </a:r>
              <a:r>
                <a:rPr lang="en-US" altLang="ko-KR" b="1" dirty="0">
                  <a:solidFill>
                    <a:schemeClr val="tx1"/>
                  </a:solidFill>
                </a:rPr>
                <a:t>?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5767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0" y="569"/>
            <a:ext cx="8112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Program and Code Explanation – </a:t>
            </a:r>
            <a:r>
              <a:rPr lang="ko-KR" altLang="en-US" sz="2400" b="1" dirty="0">
                <a:solidFill>
                  <a:srgbClr val="0A325E"/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중복 파일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Load</a:t>
            </a:r>
            <a:r>
              <a:rPr lang="ko-KR" altLang="en-US" sz="2400" b="1" dirty="0">
                <a:solidFill>
                  <a:srgbClr val="0A325E"/>
                </a:solidFill>
                <a:latin typeface="+mj-lt"/>
                <a:ea typeface="나눔스퀘어 ExtraBold" panose="020B0600000101010101" pitchFamily="50" charset="-127"/>
                <a:cs typeface="Arial" panose="020B0604020202020204" pitchFamily="34" charset="0"/>
              </a:rPr>
              <a:t>시</a:t>
            </a:r>
          </a:p>
        </p:txBody>
      </p:sp>
      <p:pic>
        <p:nvPicPr>
          <p:cNvPr id="9" name="그림 8" descr="스크린샷, 컴퓨터이(가) 표시된 사진&#10;&#10;매우 높은 신뢰도로 생성된 설명">
            <a:extLst>
              <a:ext uri="{FF2B5EF4-FFF2-40B4-BE49-F238E27FC236}">
                <a16:creationId xmlns:a16="http://schemas.microsoft.com/office/drawing/2014/main" id="{5599FCE4-9704-4661-84C5-A019F0B81E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8" t="9479" r="28633" b="8127"/>
          <a:stretch/>
        </p:blipFill>
        <p:spPr>
          <a:xfrm>
            <a:off x="2148123" y="593596"/>
            <a:ext cx="7761807" cy="5791967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68AC99-D388-4698-A76B-B2DE41DD0FC3}"/>
              </a:ext>
            </a:extLst>
          </p:cNvPr>
          <p:cNvGrpSpPr/>
          <p:nvPr/>
        </p:nvGrpSpPr>
        <p:grpSpPr>
          <a:xfrm>
            <a:off x="2843868" y="2669277"/>
            <a:ext cx="5553512" cy="1297671"/>
            <a:chOff x="2843868" y="2669277"/>
            <a:chExt cx="5553512" cy="1297671"/>
          </a:xfrm>
        </p:grpSpPr>
        <p:sp>
          <p:nvSpPr>
            <p:cNvPr id="4" name="순서도: 대체 처리 3">
              <a:extLst>
                <a:ext uri="{FF2B5EF4-FFF2-40B4-BE49-F238E27FC236}">
                  <a16:creationId xmlns:a16="http://schemas.microsoft.com/office/drawing/2014/main" id="{7AB9025F-3790-426C-9ED7-6B38B363F497}"/>
                </a:ext>
              </a:extLst>
            </p:cNvPr>
            <p:cNvSpPr/>
            <p:nvPr/>
          </p:nvSpPr>
          <p:spPr>
            <a:xfrm>
              <a:off x="6096000" y="2684477"/>
              <a:ext cx="2301380" cy="1266737"/>
            </a:xfrm>
            <a:prstGeom prst="flowChartAlternateProcess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사각형: 모서리가 접힌 도형 13">
              <a:extLst>
                <a:ext uri="{FF2B5EF4-FFF2-40B4-BE49-F238E27FC236}">
                  <a16:creationId xmlns:a16="http://schemas.microsoft.com/office/drawing/2014/main" id="{F4A1B7A3-0B80-4774-B809-33A3FAFC3424}"/>
                </a:ext>
              </a:extLst>
            </p:cNvPr>
            <p:cNvSpPr/>
            <p:nvPr/>
          </p:nvSpPr>
          <p:spPr>
            <a:xfrm>
              <a:off x="2843868" y="2669277"/>
              <a:ext cx="2642489" cy="1297671"/>
            </a:xfrm>
            <a:prstGeom prst="foldedCorner">
              <a:avLst>
                <a:gd name="adj" fmla="val 3218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C7B40C5-5338-4902-A1E4-58E739008399}"/>
                </a:ext>
              </a:extLst>
            </p:cNvPr>
            <p:cNvSpPr txBox="1"/>
            <p:nvPr/>
          </p:nvSpPr>
          <p:spPr>
            <a:xfrm>
              <a:off x="3145872" y="2932141"/>
              <a:ext cx="19714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중복임을 알리는</a:t>
              </a:r>
              <a:endParaRPr lang="en-US" altLang="ko-KR" b="1" dirty="0"/>
            </a:p>
            <a:p>
              <a:r>
                <a:rPr lang="en-US" altLang="ko-KR" b="1" dirty="0" err="1"/>
                <a:t>MessageDialog</a:t>
              </a:r>
              <a:endParaRPr lang="ko-KR" altLang="en-US" b="1" dirty="0"/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CE77704F-05A7-4ADE-BD88-55F71E65FABA}"/>
                </a:ext>
              </a:extLst>
            </p:cNvPr>
            <p:cNvCxnSpPr>
              <a:cxnSpLocks/>
              <a:stCxn id="4" idx="1"/>
              <a:endCxn id="14" idx="3"/>
            </p:cNvCxnSpPr>
            <p:nvPr/>
          </p:nvCxnSpPr>
          <p:spPr>
            <a:xfrm flipH="1">
              <a:off x="5486357" y="3317846"/>
              <a:ext cx="609643" cy="26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7111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0" y="569"/>
            <a:ext cx="9908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Program and Code Explanation – </a:t>
            </a:r>
            <a:r>
              <a:rPr lang="ko-KR" altLang="en-US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파일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Load</a:t>
            </a:r>
            <a:r>
              <a:rPr lang="ko-KR" altLang="en-US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된 상태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(View Mode)</a:t>
            </a:r>
            <a:endParaRPr lang="ko-KR" altLang="en-US" sz="2400" b="1" dirty="0">
              <a:solidFill>
                <a:srgbClr val="0A325E"/>
              </a:solidFill>
              <a:latin typeface="+mj-lt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pic>
        <p:nvPicPr>
          <p:cNvPr id="4" name="그림 3" descr="스크린샷, 컴퓨터, 실내이(가) 표시된 사진&#10;&#10;매우 높은 신뢰도로 생성된 설명">
            <a:extLst>
              <a:ext uri="{FF2B5EF4-FFF2-40B4-BE49-F238E27FC236}">
                <a16:creationId xmlns:a16="http://schemas.microsoft.com/office/drawing/2014/main" id="{63EF5E99-14B8-4D74-8D02-0982A863E4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1" t="9622" r="28304" b="7768"/>
          <a:stretch/>
        </p:blipFill>
        <p:spPr>
          <a:xfrm>
            <a:off x="2283204" y="598487"/>
            <a:ext cx="7625592" cy="5665429"/>
          </a:xfrm>
          <a:prstGeom prst="rect">
            <a:avLst/>
          </a:prstGeom>
        </p:spPr>
      </p:pic>
      <p:sp>
        <p:nvSpPr>
          <p:cNvPr id="11" name="사각형: 모서리가 접힌 도형 10">
            <a:extLst>
              <a:ext uri="{FF2B5EF4-FFF2-40B4-BE49-F238E27FC236}">
                <a16:creationId xmlns:a16="http://schemas.microsoft.com/office/drawing/2014/main" id="{89FA1634-D29B-4F1A-8B3F-B9043C637158}"/>
              </a:ext>
            </a:extLst>
          </p:cNvPr>
          <p:cNvSpPr/>
          <p:nvPr/>
        </p:nvSpPr>
        <p:spPr>
          <a:xfrm>
            <a:off x="8732940" y="5079181"/>
            <a:ext cx="3287252" cy="1328137"/>
          </a:xfrm>
          <a:prstGeom prst="foldedCorner">
            <a:avLst>
              <a:gd name="adj" fmla="val 32182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F1AFE6-CD8E-4DBF-A852-E20639B60611}"/>
              </a:ext>
            </a:extLst>
          </p:cNvPr>
          <p:cNvSpPr txBox="1"/>
          <p:nvPr/>
        </p:nvSpPr>
        <p:spPr>
          <a:xfrm>
            <a:off x="9130362" y="5404614"/>
            <a:ext cx="25890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Edit, Compare </a:t>
            </a:r>
            <a:r>
              <a:rPr lang="ko-KR" altLang="en-US" sz="2000" b="1" dirty="0"/>
              <a:t>버튼 활성화 상태</a:t>
            </a: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D065768-FAC4-4530-938A-C3FE79B51D76}"/>
              </a:ext>
            </a:extLst>
          </p:cNvPr>
          <p:cNvGrpSpPr/>
          <p:nvPr/>
        </p:nvGrpSpPr>
        <p:grpSpPr>
          <a:xfrm>
            <a:off x="6121167" y="2086056"/>
            <a:ext cx="5680199" cy="1554766"/>
            <a:chOff x="6121167" y="2086056"/>
            <a:chExt cx="5680199" cy="1554766"/>
          </a:xfrm>
        </p:grpSpPr>
        <p:sp>
          <p:nvSpPr>
            <p:cNvPr id="14" name="사각형: 모서리가 접힌 도형 13">
              <a:extLst>
                <a:ext uri="{FF2B5EF4-FFF2-40B4-BE49-F238E27FC236}">
                  <a16:creationId xmlns:a16="http://schemas.microsoft.com/office/drawing/2014/main" id="{32DE69B3-0166-44C3-A7E2-37C0BDF66A55}"/>
                </a:ext>
              </a:extLst>
            </p:cNvPr>
            <p:cNvSpPr/>
            <p:nvPr/>
          </p:nvSpPr>
          <p:spPr>
            <a:xfrm>
              <a:off x="7675759" y="2086056"/>
              <a:ext cx="4125607" cy="1187825"/>
            </a:xfrm>
            <a:prstGeom prst="foldedCorner">
              <a:avLst>
                <a:gd name="adj" fmla="val 32182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D98E824-E205-4E2B-871A-7589E2B6C6B3}"/>
                </a:ext>
              </a:extLst>
            </p:cNvPr>
            <p:cNvSpPr txBox="1"/>
            <p:nvPr/>
          </p:nvSpPr>
          <p:spPr>
            <a:xfrm>
              <a:off x="8042931" y="2326026"/>
              <a:ext cx="339126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/>
                <a:t>현재 커서가 있는 줄의 </a:t>
              </a:r>
              <a:r>
                <a:rPr lang="en-US" altLang="ko-KR" sz="2000" b="1" dirty="0"/>
                <a:t>index</a:t>
              </a:r>
              <a:r>
                <a:rPr lang="ko-KR" altLang="en-US" sz="2000" b="1" dirty="0"/>
                <a:t>는 빨간색으로 표시됨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9DB66CC-EB80-4F5B-8F57-ECEC639366B1}"/>
                </a:ext>
              </a:extLst>
            </p:cNvPr>
            <p:cNvSpPr/>
            <p:nvPr/>
          </p:nvSpPr>
          <p:spPr>
            <a:xfrm>
              <a:off x="6121167" y="3370277"/>
              <a:ext cx="262855" cy="27054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연결선: 꺾임 9">
              <a:extLst>
                <a:ext uri="{FF2B5EF4-FFF2-40B4-BE49-F238E27FC236}">
                  <a16:creationId xmlns:a16="http://schemas.microsoft.com/office/drawing/2014/main" id="{CCC6DC43-52D5-4A24-AE16-22343478A95D}"/>
                </a:ext>
              </a:extLst>
            </p:cNvPr>
            <p:cNvCxnSpPr>
              <a:cxnSpLocks/>
              <a:stCxn id="7" idx="0"/>
              <a:endCxn id="14" idx="1"/>
            </p:cNvCxnSpPr>
            <p:nvPr/>
          </p:nvCxnSpPr>
          <p:spPr>
            <a:xfrm rot="5400000" flipH="1" flipV="1">
              <a:off x="6619023" y="2313541"/>
              <a:ext cx="690308" cy="1423164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D30DD024-FAF9-483B-9CF0-517D524F470C}"/>
              </a:ext>
            </a:extLst>
          </p:cNvPr>
          <p:cNvGrpSpPr/>
          <p:nvPr/>
        </p:nvGrpSpPr>
        <p:grpSpPr>
          <a:xfrm>
            <a:off x="1092823" y="4769422"/>
            <a:ext cx="5560157" cy="1532639"/>
            <a:chOff x="1092823" y="4769422"/>
            <a:chExt cx="5560157" cy="1532639"/>
          </a:xfrm>
        </p:grpSpPr>
        <p:sp>
          <p:nvSpPr>
            <p:cNvPr id="24" name="사각형: 모서리가 접힌 도형 23">
              <a:extLst>
                <a:ext uri="{FF2B5EF4-FFF2-40B4-BE49-F238E27FC236}">
                  <a16:creationId xmlns:a16="http://schemas.microsoft.com/office/drawing/2014/main" id="{11ECB304-CBFB-4726-9F08-7A793BF45703}"/>
                </a:ext>
              </a:extLst>
            </p:cNvPr>
            <p:cNvSpPr/>
            <p:nvPr/>
          </p:nvSpPr>
          <p:spPr>
            <a:xfrm>
              <a:off x="1092823" y="4769422"/>
              <a:ext cx="3287252" cy="725366"/>
            </a:xfrm>
            <a:prstGeom prst="foldedCorner">
              <a:avLst>
                <a:gd name="adj" fmla="val 32182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43DDD06-0A99-4532-A264-E706EC2D5FD8}"/>
                </a:ext>
              </a:extLst>
            </p:cNvPr>
            <p:cNvSpPr txBox="1"/>
            <p:nvPr/>
          </p:nvSpPr>
          <p:spPr>
            <a:xfrm>
              <a:off x="1327013" y="4932050"/>
              <a:ext cx="27919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/>
                <a:t>현재</a:t>
              </a:r>
              <a:r>
                <a:rPr lang="en-US" altLang="ko-KR" sz="2000" b="1" dirty="0"/>
                <a:t> </a:t>
              </a:r>
              <a:r>
                <a:rPr lang="ko-KR" altLang="en-US" sz="2000" b="1" dirty="0"/>
                <a:t>패널의 모드 표시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44F34D7-9D4D-42FD-829E-4D03C3B5103D}"/>
                </a:ext>
              </a:extLst>
            </p:cNvPr>
            <p:cNvSpPr/>
            <p:nvPr/>
          </p:nvSpPr>
          <p:spPr>
            <a:xfrm>
              <a:off x="6000037" y="6004916"/>
              <a:ext cx="652943" cy="29714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7" name="연결선: 꺾임 26">
              <a:extLst>
                <a:ext uri="{FF2B5EF4-FFF2-40B4-BE49-F238E27FC236}">
                  <a16:creationId xmlns:a16="http://schemas.microsoft.com/office/drawing/2014/main" id="{4A25F16D-E6DD-4817-BD8E-83BB6816FA83}"/>
                </a:ext>
              </a:extLst>
            </p:cNvPr>
            <p:cNvCxnSpPr>
              <a:cxnSpLocks/>
              <a:stCxn id="26" idx="0"/>
              <a:endCxn id="24" idx="3"/>
            </p:cNvCxnSpPr>
            <p:nvPr/>
          </p:nvCxnSpPr>
          <p:spPr>
            <a:xfrm rot="16200000" flipV="1">
              <a:off x="4916887" y="4595294"/>
              <a:ext cx="872811" cy="1946434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3758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54C5AC4F-67F1-4535-A7F5-9F4616693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491" y="618150"/>
            <a:ext cx="6840862" cy="5150834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0" y="569"/>
            <a:ext cx="10956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Program and Code Explanation – Compare </a:t>
            </a:r>
            <a:r>
              <a:rPr lang="ko-KR" altLang="en-US" sz="2400" b="1" dirty="0">
                <a:solidFill>
                  <a:srgbClr val="0A325E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버튼 클릭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(Compare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나눔스퀘어 ExtraBold" panose="020B0600000101010101" pitchFamily="50" charset="-127"/>
                <a:cs typeface="Arial" panose="020B0604020202020204" pitchFamily="34" charset="0"/>
              </a:rPr>
              <a:t>Mode)</a:t>
            </a:r>
            <a:endParaRPr lang="ko-KR" altLang="en-US" sz="2400" b="1" dirty="0">
              <a:solidFill>
                <a:srgbClr val="0A325E"/>
              </a:solidFill>
              <a:latin typeface="+mj-lt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사각형: 모서리가 접힌 도형 6">
            <a:extLst>
              <a:ext uri="{FF2B5EF4-FFF2-40B4-BE49-F238E27FC236}">
                <a16:creationId xmlns:a16="http://schemas.microsoft.com/office/drawing/2014/main" id="{C8A7E7AC-B794-4EC4-AD19-23BA6E5E7AF5}"/>
              </a:ext>
            </a:extLst>
          </p:cNvPr>
          <p:cNvSpPr/>
          <p:nvPr/>
        </p:nvSpPr>
        <p:spPr>
          <a:xfrm>
            <a:off x="8766496" y="5192784"/>
            <a:ext cx="3287252" cy="1192786"/>
          </a:xfrm>
          <a:prstGeom prst="foldedCorner">
            <a:avLst>
              <a:gd name="adj" fmla="val 32182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1C8641-95D2-4C76-BC75-C7EFD7EF177A}"/>
              </a:ext>
            </a:extLst>
          </p:cNvPr>
          <p:cNvSpPr txBox="1"/>
          <p:nvPr/>
        </p:nvSpPr>
        <p:spPr>
          <a:xfrm>
            <a:off x="8984609" y="5438168"/>
            <a:ext cx="27683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Traverse, Merge </a:t>
            </a:r>
            <a:r>
              <a:rPr lang="ko-KR" altLang="en-US" sz="2000" b="1" dirty="0"/>
              <a:t>버튼 활성화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0A2B41A-3C21-41AC-B172-CA02A8E103F3}"/>
              </a:ext>
            </a:extLst>
          </p:cNvPr>
          <p:cNvGrpSpPr/>
          <p:nvPr/>
        </p:nvGrpSpPr>
        <p:grpSpPr>
          <a:xfrm>
            <a:off x="640281" y="1695456"/>
            <a:ext cx="2931237" cy="763868"/>
            <a:chOff x="640281" y="1695456"/>
            <a:chExt cx="2931237" cy="76386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6294712-27E3-42AA-A663-C8F0CB326C32}"/>
                </a:ext>
              </a:extLst>
            </p:cNvPr>
            <p:cNvSpPr/>
            <p:nvPr/>
          </p:nvSpPr>
          <p:spPr>
            <a:xfrm>
              <a:off x="640281" y="1962097"/>
              <a:ext cx="2931237" cy="497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MergeController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6A6C6F05-9C3C-4C93-A18A-FC6A2351CE8E}"/>
                </a:ext>
              </a:extLst>
            </p:cNvPr>
            <p:cNvCxnSpPr>
              <a:cxnSpLocks/>
              <a:stCxn id="19" idx="2"/>
              <a:endCxn id="16" idx="0"/>
            </p:cNvCxnSpPr>
            <p:nvPr/>
          </p:nvCxnSpPr>
          <p:spPr>
            <a:xfrm flipH="1">
              <a:off x="2105900" y="1695456"/>
              <a:ext cx="1" cy="26664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183E654-A86A-419C-88FB-55A049846B8A}"/>
              </a:ext>
            </a:extLst>
          </p:cNvPr>
          <p:cNvGrpSpPr/>
          <p:nvPr/>
        </p:nvGrpSpPr>
        <p:grpSpPr>
          <a:xfrm>
            <a:off x="640282" y="664175"/>
            <a:ext cx="5135115" cy="1031281"/>
            <a:chOff x="640282" y="664175"/>
            <a:chExt cx="5135115" cy="1031281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000E7BC8-AA56-4396-ACCD-65D7D870B9B3}"/>
                </a:ext>
              </a:extLst>
            </p:cNvPr>
            <p:cNvGrpSpPr/>
            <p:nvPr/>
          </p:nvGrpSpPr>
          <p:grpSpPr>
            <a:xfrm>
              <a:off x="2105902" y="664175"/>
              <a:ext cx="3669495" cy="577995"/>
              <a:chOff x="2105902" y="664175"/>
              <a:chExt cx="3669495" cy="577995"/>
            </a:xfrm>
          </p:grpSpPr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756B8868-B336-4F07-8AA7-B537C74D113F}"/>
                  </a:ext>
                </a:extLst>
              </p:cNvPr>
              <p:cNvSpPr/>
              <p:nvPr/>
            </p:nvSpPr>
            <p:spPr>
              <a:xfrm>
                <a:off x="5197402" y="664175"/>
                <a:ext cx="577995" cy="577995"/>
              </a:xfrm>
              <a:prstGeom prst="ellipse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2" name="연결선: 꺾임 11">
                <a:extLst>
                  <a:ext uri="{FF2B5EF4-FFF2-40B4-BE49-F238E27FC236}">
                    <a16:creationId xmlns:a16="http://schemas.microsoft.com/office/drawing/2014/main" id="{2E764B17-63F6-4E6C-A0AD-BE92A8663346}"/>
                  </a:ext>
                </a:extLst>
              </p:cNvPr>
              <p:cNvCxnSpPr>
                <a:cxnSpLocks/>
                <a:stCxn id="11" idx="2"/>
                <a:endCxn id="19" idx="0"/>
              </p:cNvCxnSpPr>
              <p:nvPr/>
            </p:nvCxnSpPr>
            <p:spPr>
              <a:xfrm rot="10800000" flipV="1">
                <a:off x="2105902" y="953173"/>
                <a:ext cx="3091501" cy="245056"/>
              </a:xfrm>
              <a:prstGeom prst="bentConnector2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F7461FB-ACCD-41D6-9488-D4BC2007FA76}"/>
                </a:ext>
              </a:extLst>
            </p:cNvPr>
            <p:cNvSpPr/>
            <p:nvPr/>
          </p:nvSpPr>
          <p:spPr>
            <a:xfrm>
              <a:off x="640282" y="1198229"/>
              <a:ext cx="2931237" cy="497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MainView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DFB6759-23B9-421E-920F-86DF7F0270C2}"/>
              </a:ext>
            </a:extLst>
          </p:cNvPr>
          <p:cNvCxnSpPr>
            <a:cxnSpLocks/>
            <a:stCxn id="24" idx="2"/>
            <a:endCxn id="28" idx="0"/>
          </p:cNvCxnSpPr>
          <p:nvPr/>
        </p:nvCxnSpPr>
        <p:spPr>
          <a:xfrm>
            <a:off x="2105900" y="3214443"/>
            <a:ext cx="1" cy="24111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06111AE7-7FED-467B-B6F2-21F7B012C6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2208096"/>
              </p:ext>
            </p:extLst>
          </p:nvPr>
        </p:nvGraphicFramePr>
        <p:xfrm>
          <a:off x="640282" y="3455557"/>
          <a:ext cx="2931238" cy="13246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238">
                  <a:extLst>
                    <a:ext uri="{9D8B030D-6E8A-4147-A177-3AD203B41FA5}">
                      <a16:colId xmlns:a16="http://schemas.microsoft.com/office/drawing/2014/main" val="2825828602"/>
                    </a:ext>
                  </a:extLst>
                </a:gridCol>
              </a:tblGrid>
              <a:tr h="5017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solidFill>
                            <a:schemeClr val="tx1"/>
                          </a:solidFill>
                        </a:rPr>
                        <a:t>FileComparator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395115"/>
                  </a:ext>
                </a:extLst>
              </a:tr>
              <a:tr h="501725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LCSLength</a:t>
                      </a:r>
                      <a:r>
                        <a:rPr lang="en-US" altLang="ko-KR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(left panel, right panel);      compare();</a:t>
                      </a:r>
                    </a:p>
                    <a:p>
                      <a:pPr algn="l"/>
                      <a:r>
                        <a:rPr lang="en-US" altLang="ko-KR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arrange();</a:t>
                      </a:r>
                    </a:p>
                    <a:p>
                      <a:pPr algn="l"/>
                      <a:r>
                        <a:rPr lang="en-US" altLang="ko-KR" sz="12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computeBlocks</a:t>
                      </a:r>
                      <a:r>
                        <a:rPr lang="en-US" altLang="ko-KR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();</a:t>
                      </a:r>
                      <a:endParaRPr lang="ko-KR" altLang="en-US" sz="105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444657"/>
                  </a:ext>
                </a:extLst>
              </a:tr>
            </a:tbl>
          </a:graphicData>
        </a:graphic>
      </p:graphicFrame>
      <p:grpSp>
        <p:nvGrpSpPr>
          <p:cNvPr id="46" name="그룹 45">
            <a:extLst>
              <a:ext uri="{FF2B5EF4-FFF2-40B4-BE49-F238E27FC236}">
                <a16:creationId xmlns:a16="http://schemas.microsoft.com/office/drawing/2014/main" id="{81315820-8FCA-4362-8ADA-ADCAA3207A0C}"/>
              </a:ext>
            </a:extLst>
          </p:cNvPr>
          <p:cNvGrpSpPr/>
          <p:nvPr/>
        </p:nvGrpSpPr>
        <p:grpSpPr>
          <a:xfrm>
            <a:off x="640281" y="2459324"/>
            <a:ext cx="2931237" cy="755119"/>
            <a:chOff x="640281" y="2459324"/>
            <a:chExt cx="2931237" cy="75511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35740DD-90F2-4001-B4AA-3D1EE7968650}"/>
                </a:ext>
              </a:extLst>
            </p:cNvPr>
            <p:cNvSpPr/>
            <p:nvPr/>
          </p:nvSpPr>
          <p:spPr>
            <a:xfrm>
              <a:off x="640281" y="2717216"/>
              <a:ext cx="2931237" cy="497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Merge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863A8F7C-FF6C-4650-93D5-D7A3CFA081C5}"/>
                </a:ext>
              </a:extLst>
            </p:cNvPr>
            <p:cNvCxnSpPr>
              <a:cxnSpLocks/>
              <a:stCxn id="16" idx="2"/>
              <a:endCxn id="24" idx="0"/>
            </p:cNvCxnSpPr>
            <p:nvPr/>
          </p:nvCxnSpPr>
          <p:spPr>
            <a:xfrm>
              <a:off x="2105900" y="2459324"/>
              <a:ext cx="0" cy="257892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0C8DC0F2-7E8A-4E1E-8349-8AFBA2B27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5362469"/>
              </p:ext>
            </p:extLst>
          </p:nvPr>
        </p:nvGraphicFramePr>
        <p:xfrm>
          <a:off x="640280" y="5045955"/>
          <a:ext cx="2931238" cy="10198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238">
                  <a:extLst>
                    <a:ext uri="{9D8B030D-6E8A-4147-A177-3AD203B41FA5}">
                      <a16:colId xmlns:a16="http://schemas.microsoft.com/office/drawing/2014/main" val="2825828602"/>
                    </a:ext>
                  </a:extLst>
                </a:gridCol>
              </a:tblGrid>
              <a:tr h="5017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Merge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395115"/>
                  </a:ext>
                </a:extLst>
              </a:tr>
              <a:tr h="501725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+mn-lt"/>
                        </a:rPr>
                        <a:t>setContentsForView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();</a:t>
                      </a:r>
                    </a:p>
                    <a:p>
                      <a:pPr algn="l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Update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+mn-lt"/>
                        </a:rPr>
                        <a:t>TextEditorModel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lt"/>
                        </a:rPr>
                        <a:t> Objects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444657"/>
                  </a:ext>
                </a:extLst>
              </a:tr>
            </a:tbl>
          </a:graphicData>
        </a:graphic>
      </p:graphicFrame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23AE79FC-ECD7-4942-A48D-892FCC298FF7}"/>
              </a:ext>
            </a:extLst>
          </p:cNvPr>
          <p:cNvCxnSpPr>
            <a:cxnSpLocks/>
            <a:stCxn id="28" idx="2"/>
            <a:endCxn id="37" idx="0"/>
          </p:cNvCxnSpPr>
          <p:nvPr/>
        </p:nvCxnSpPr>
        <p:spPr>
          <a:xfrm flipH="1">
            <a:off x="2105899" y="4780242"/>
            <a:ext cx="2" cy="26571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733BA5FB-62A4-4757-AF9F-FFCDC6E22F44}"/>
              </a:ext>
            </a:extLst>
          </p:cNvPr>
          <p:cNvGrpSpPr/>
          <p:nvPr/>
        </p:nvGrpSpPr>
        <p:grpSpPr>
          <a:xfrm>
            <a:off x="3571519" y="1446843"/>
            <a:ext cx="4767138" cy="1463241"/>
            <a:chOff x="3571519" y="1446843"/>
            <a:chExt cx="4767138" cy="1463241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2E057261-DE1E-4789-A7AD-E3B9CAEDF744}"/>
                </a:ext>
              </a:extLst>
            </p:cNvPr>
            <p:cNvSpPr/>
            <p:nvPr/>
          </p:nvSpPr>
          <p:spPr>
            <a:xfrm>
              <a:off x="5652983" y="2035364"/>
              <a:ext cx="2685674" cy="87472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>
                  <a:solidFill>
                    <a:schemeClr val="tx1"/>
                  </a:solidFill>
                </a:rPr>
                <a:t>동일한 내용인 </a:t>
              </a:r>
              <a:r>
                <a:rPr lang="ko-KR" altLang="en-US" b="1" dirty="0">
                  <a:solidFill>
                    <a:schemeClr val="tx1"/>
                  </a:solidFill>
                </a:rPr>
                <a:t>경우</a:t>
              </a:r>
              <a:r>
                <a:rPr lang="en-US" altLang="ko-KR" b="1" dirty="0">
                  <a:solidFill>
                    <a:schemeClr val="tx1"/>
                  </a:solidFill>
                </a:rPr>
                <a:t>?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연결선: 꺾임 51">
              <a:extLst>
                <a:ext uri="{FF2B5EF4-FFF2-40B4-BE49-F238E27FC236}">
                  <a16:creationId xmlns:a16="http://schemas.microsoft.com/office/drawing/2014/main" id="{F381D6BA-D09D-4E40-A68E-936C3A05DCF7}"/>
                </a:ext>
              </a:extLst>
            </p:cNvPr>
            <p:cNvCxnSpPr>
              <a:stCxn id="19" idx="3"/>
              <a:endCxn id="49" idx="1"/>
            </p:cNvCxnSpPr>
            <p:nvPr/>
          </p:nvCxnSpPr>
          <p:spPr>
            <a:xfrm>
              <a:off x="3571519" y="1446843"/>
              <a:ext cx="2081464" cy="1025881"/>
            </a:xfrm>
            <a:prstGeom prst="bent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5094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99D935-C893-491F-8954-9A85AD3A0E6F}"/>
              </a:ext>
            </a:extLst>
          </p:cNvPr>
          <p:cNvCxnSpPr/>
          <p:nvPr/>
        </p:nvCxnSpPr>
        <p:spPr>
          <a:xfrm>
            <a:off x="0" y="297082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D0DFD81-052B-477D-8791-36A5B28F5D0F}"/>
              </a:ext>
            </a:extLst>
          </p:cNvPr>
          <p:cNvCxnSpPr/>
          <p:nvPr/>
        </p:nvCxnSpPr>
        <p:spPr>
          <a:xfrm>
            <a:off x="0" y="6550721"/>
            <a:ext cx="1219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AB2DDE-0DDF-4423-8105-DBA9C3E6F568}"/>
              </a:ext>
            </a:extLst>
          </p:cNvPr>
          <p:cNvSpPr txBox="1"/>
          <p:nvPr/>
        </p:nvSpPr>
        <p:spPr>
          <a:xfrm>
            <a:off x="-1" y="569"/>
            <a:ext cx="9932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Program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and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Code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Explanation – Compare(</a:t>
            </a:r>
            <a:r>
              <a:rPr lang="ko-KR" altLang="en-US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동일한 내용인 경우</a:t>
            </a:r>
            <a:r>
              <a:rPr lang="en-US" altLang="ko-KR" sz="2400" b="1" dirty="0">
                <a:solidFill>
                  <a:srgbClr val="0A325E"/>
                </a:solidFill>
                <a:latin typeface="Lucida Bright" panose="02040602050505020304" pitchFamily="18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endParaRPr lang="ko-KR" altLang="en-US" sz="2400" b="1" dirty="0">
              <a:solidFill>
                <a:srgbClr val="0A325E"/>
              </a:solidFill>
              <a:latin typeface="Lucida Bright" panose="02040602050505020304" pitchFamily="18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329C466-73AB-4C6A-8A72-8F7E9D7A5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593" y="561578"/>
            <a:ext cx="7612810" cy="5714450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6F015813-2627-45C5-B8CA-F7C14CE19EB0}"/>
              </a:ext>
            </a:extLst>
          </p:cNvPr>
          <p:cNvGrpSpPr/>
          <p:nvPr/>
        </p:nvGrpSpPr>
        <p:grpSpPr>
          <a:xfrm>
            <a:off x="939566" y="2795364"/>
            <a:ext cx="6283355" cy="1266737"/>
            <a:chOff x="939566" y="2795364"/>
            <a:chExt cx="6283355" cy="1266737"/>
          </a:xfrm>
        </p:grpSpPr>
        <p:sp>
          <p:nvSpPr>
            <p:cNvPr id="10" name="순서도: 대체 처리 9">
              <a:extLst>
                <a:ext uri="{FF2B5EF4-FFF2-40B4-BE49-F238E27FC236}">
                  <a16:creationId xmlns:a16="http://schemas.microsoft.com/office/drawing/2014/main" id="{028C9134-4837-41D9-B6F2-52CD31A7A238}"/>
                </a:ext>
              </a:extLst>
            </p:cNvPr>
            <p:cNvSpPr/>
            <p:nvPr/>
          </p:nvSpPr>
          <p:spPr>
            <a:xfrm>
              <a:off x="4921541" y="2795364"/>
              <a:ext cx="2301380" cy="1266737"/>
            </a:xfrm>
            <a:prstGeom prst="flowChartAlternateProcess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모서리가 접힌 도형 10">
              <a:extLst>
                <a:ext uri="{FF2B5EF4-FFF2-40B4-BE49-F238E27FC236}">
                  <a16:creationId xmlns:a16="http://schemas.microsoft.com/office/drawing/2014/main" id="{A2E6F204-41B1-41E8-84F1-D926FEF5AC42}"/>
                </a:ext>
              </a:extLst>
            </p:cNvPr>
            <p:cNvSpPr/>
            <p:nvPr/>
          </p:nvSpPr>
          <p:spPr>
            <a:xfrm>
              <a:off x="939566" y="2830499"/>
              <a:ext cx="3304865" cy="1204606"/>
            </a:xfrm>
            <a:prstGeom prst="foldedCorner">
              <a:avLst>
                <a:gd name="adj" fmla="val 3218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538807F-31DA-49DA-9A04-1A872A02DC56}"/>
                </a:ext>
              </a:extLst>
            </p:cNvPr>
            <p:cNvSpPr txBox="1"/>
            <p:nvPr/>
          </p:nvSpPr>
          <p:spPr>
            <a:xfrm>
              <a:off x="1239162" y="3093362"/>
              <a:ext cx="28378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동일한 내용임을 알리는</a:t>
              </a:r>
              <a:endParaRPr lang="en-US" altLang="ko-KR" b="1" dirty="0"/>
            </a:p>
            <a:p>
              <a:r>
                <a:rPr lang="en-US" altLang="ko-KR" b="1" dirty="0" err="1"/>
                <a:t>MessageDialog</a:t>
              </a:r>
              <a:endParaRPr lang="ko-KR" altLang="en-US" b="1" dirty="0"/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DE4AF215-7B75-4031-958A-C2883159BF45}"/>
                </a:ext>
              </a:extLst>
            </p:cNvPr>
            <p:cNvCxnSpPr>
              <a:cxnSpLocks/>
              <a:stCxn id="10" idx="1"/>
              <a:endCxn id="11" idx="3"/>
            </p:cNvCxnSpPr>
            <p:nvPr/>
          </p:nvCxnSpPr>
          <p:spPr>
            <a:xfrm flipH="1">
              <a:off x="4244431" y="3428733"/>
              <a:ext cx="677110" cy="406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2856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1755</Words>
  <Application>Microsoft Office PowerPoint</Application>
  <PresentationFormat>와이드스크린</PresentationFormat>
  <Paragraphs>685</Paragraphs>
  <Slides>38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3" baseType="lpstr">
      <vt:lpstr>나눔스퀘어 ExtraBold</vt:lpstr>
      <vt:lpstr>맑은 고딕</vt:lpstr>
      <vt:lpstr>Arial</vt:lpstr>
      <vt:lpstr>Lucida Bright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Yun ShinYeong</dc:creator>
  <cp:lastModifiedBy>Yun ShinYeong</cp:lastModifiedBy>
  <cp:revision>101</cp:revision>
  <dcterms:created xsi:type="dcterms:W3CDTF">2018-06-04T11:16:05Z</dcterms:created>
  <dcterms:modified xsi:type="dcterms:W3CDTF">2018-06-09T03:08:03Z</dcterms:modified>
</cp:coreProperties>
</file>